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599" r:id="rId2"/>
    <p:sldId id="1006" r:id="rId3"/>
    <p:sldId id="1031" r:id="rId4"/>
    <p:sldId id="1010" r:id="rId5"/>
    <p:sldId id="1011" r:id="rId6"/>
    <p:sldId id="1012" r:id="rId7"/>
    <p:sldId id="1013" r:id="rId8"/>
    <p:sldId id="1014" r:id="rId9"/>
    <p:sldId id="1015" r:id="rId10"/>
    <p:sldId id="1016" r:id="rId11"/>
    <p:sldId id="1017" r:id="rId12"/>
    <p:sldId id="1030" r:id="rId13"/>
    <p:sldId id="1018" r:id="rId14"/>
    <p:sldId id="1019" r:id="rId15"/>
    <p:sldId id="1020" r:id="rId16"/>
    <p:sldId id="1021" r:id="rId17"/>
    <p:sldId id="1022" r:id="rId18"/>
    <p:sldId id="1023" r:id="rId19"/>
    <p:sldId id="1024" r:id="rId20"/>
    <p:sldId id="1025" r:id="rId21"/>
    <p:sldId id="1026" r:id="rId22"/>
    <p:sldId id="1027" r:id="rId23"/>
    <p:sldId id="1028" r:id="rId24"/>
    <p:sldId id="1029" r:id="rId25"/>
    <p:sldId id="959" r:id="rId26"/>
  </p:sldIdLst>
  <p:sldSz cx="10287000" cy="6858000" type="35mm"/>
  <p:notesSz cx="5270500" cy="83566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500" u="sng" kern="1200">
        <a:solidFill>
          <a:schemeClr val="tx1"/>
        </a:solidFill>
        <a:latin typeface="Helvetica" pitchFamily="2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500" u="sng" kern="1200">
        <a:solidFill>
          <a:schemeClr val="tx1"/>
        </a:solidFill>
        <a:latin typeface="Helvetica" pitchFamily="2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500" u="sng" kern="1200">
        <a:solidFill>
          <a:schemeClr val="tx1"/>
        </a:solidFill>
        <a:latin typeface="Helvetica" pitchFamily="2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500" u="sng" kern="1200">
        <a:solidFill>
          <a:schemeClr val="tx1"/>
        </a:solidFill>
        <a:latin typeface="Helvetica" pitchFamily="2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500" u="sng" kern="1200">
        <a:solidFill>
          <a:schemeClr val="tx1"/>
        </a:solidFill>
        <a:latin typeface="Helvetica" pitchFamily="2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500" u="sng" kern="1200">
        <a:solidFill>
          <a:schemeClr val="tx1"/>
        </a:solidFill>
        <a:latin typeface="Helvetica" pitchFamily="2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1500" u="sng" kern="1200">
        <a:solidFill>
          <a:schemeClr val="tx1"/>
        </a:solidFill>
        <a:latin typeface="Helvetica" pitchFamily="2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1500" u="sng" kern="1200">
        <a:solidFill>
          <a:schemeClr val="tx1"/>
        </a:solidFill>
        <a:latin typeface="Helvetica" pitchFamily="2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1500" u="sng" kern="1200">
        <a:solidFill>
          <a:schemeClr val="tx1"/>
        </a:solidFill>
        <a:latin typeface="Helvetica" pitchFamily="2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632">
          <p15:clr>
            <a:srgbClr val="A4A3A4"/>
          </p15:clr>
        </p15:guide>
        <p15:guide id="2" pos="16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40"/>
  </p:normalViewPr>
  <p:slideViewPr>
    <p:cSldViewPr>
      <p:cViewPr varScale="1">
        <p:scale>
          <a:sx n="107" d="100"/>
          <a:sy n="107" d="100"/>
        </p:scale>
        <p:origin x="944" y="160"/>
      </p:cViewPr>
      <p:guideLst>
        <p:guide orient="horz" pos="2160"/>
        <p:guide pos="3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"/>
    </p:cViewPr>
  </p:sorterViewPr>
  <p:notesViewPr>
    <p:cSldViewPr>
      <p:cViewPr varScale="1">
        <p:scale>
          <a:sx n="90" d="100"/>
          <a:sy n="90" d="100"/>
        </p:scale>
        <p:origin x="-2136" y="-120"/>
      </p:cViewPr>
      <p:guideLst>
        <p:guide orient="horz" pos="2632"/>
        <p:guide pos="16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5B682DFC-409E-BAD7-444B-20C2A94B5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4100" y="7966075"/>
            <a:ext cx="623888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9850" tIns="34925" rIns="69850" bIns="34925">
            <a:spAutoFit/>
          </a:bodyPr>
          <a:lstStyle>
            <a:lvl1pPr defTabSz="698500"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defTabSz="698500"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defTabSz="698500"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defTabSz="698500"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defTabSz="698500"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defTabSz="698500" eaLnBrk="0" fontAlgn="base" hangingPunct="0">
              <a:spcBef>
                <a:spcPct val="0"/>
              </a:spcBef>
              <a:spcAft>
                <a:spcPct val="0"/>
              </a:spcAft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defTabSz="698500" eaLnBrk="0" fontAlgn="base" hangingPunct="0">
              <a:spcBef>
                <a:spcPct val="0"/>
              </a:spcBef>
              <a:spcAft>
                <a:spcPct val="0"/>
              </a:spcAft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defTabSz="698500" eaLnBrk="0" fontAlgn="base" hangingPunct="0">
              <a:spcBef>
                <a:spcPct val="0"/>
              </a:spcBef>
              <a:spcAft>
                <a:spcPct val="0"/>
              </a:spcAft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defTabSz="698500" eaLnBrk="0" fontAlgn="base" hangingPunct="0">
              <a:spcBef>
                <a:spcPct val="0"/>
              </a:spcBef>
              <a:spcAft>
                <a:spcPct val="0"/>
              </a:spcAft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000" u="none">
                <a:latin typeface="Arial" panose="020B0604020202020204" pitchFamily="34" charset="0"/>
              </a:rPr>
              <a:t>Page </a:t>
            </a:r>
            <a:fld id="{D8F69FB6-213C-0C41-A0D1-047E8162E3BF}" type="slidenum">
              <a:rPr lang="en-US" altLang="en-US" sz="1000" u="none">
                <a:latin typeface="Arial" panose="020B0604020202020204" pitchFamily="34" charset="0"/>
              </a:rPr>
              <a:pPr algn="ctr">
                <a:lnSpc>
                  <a:spcPct val="90000"/>
                </a:lnSpc>
              </a:pPr>
              <a:t>‹#›</a:t>
            </a:fld>
            <a:endParaRPr lang="en-US" altLang="en-US" sz="1000" u="none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E773D839-0FE3-29E7-BB02-72C0F0B93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4100" y="7966075"/>
            <a:ext cx="623888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9850" tIns="34925" rIns="69850" bIns="34925">
            <a:spAutoFit/>
          </a:bodyPr>
          <a:lstStyle>
            <a:lvl1pPr defTabSz="698500"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defTabSz="698500"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defTabSz="698500"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defTabSz="698500"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defTabSz="698500"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defTabSz="698500" eaLnBrk="0" fontAlgn="base" hangingPunct="0">
              <a:spcBef>
                <a:spcPct val="0"/>
              </a:spcBef>
              <a:spcAft>
                <a:spcPct val="0"/>
              </a:spcAft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defTabSz="698500" eaLnBrk="0" fontAlgn="base" hangingPunct="0">
              <a:spcBef>
                <a:spcPct val="0"/>
              </a:spcBef>
              <a:spcAft>
                <a:spcPct val="0"/>
              </a:spcAft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defTabSz="698500" eaLnBrk="0" fontAlgn="base" hangingPunct="0">
              <a:spcBef>
                <a:spcPct val="0"/>
              </a:spcBef>
              <a:spcAft>
                <a:spcPct val="0"/>
              </a:spcAft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defTabSz="698500" eaLnBrk="0" fontAlgn="base" hangingPunct="0">
              <a:spcBef>
                <a:spcPct val="0"/>
              </a:spcBef>
              <a:spcAft>
                <a:spcPct val="0"/>
              </a:spcAft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000" u="none">
                <a:latin typeface="Arial" panose="020B0604020202020204" pitchFamily="34" charset="0"/>
              </a:rPr>
              <a:t>Page </a:t>
            </a:r>
            <a:fld id="{6F4F74C1-1BE4-9746-B941-E617B7BA17E6}" type="slidenum">
              <a:rPr lang="en-US" altLang="en-US" sz="1000" u="none">
                <a:latin typeface="Arial" panose="020B0604020202020204" pitchFamily="34" charset="0"/>
              </a:rPr>
              <a:pPr algn="ctr">
                <a:lnSpc>
                  <a:spcPct val="90000"/>
                </a:lnSpc>
              </a:pPr>
              <a:t>‹#›</a:t>
            </a:fld>
            <a:endParaRPr lang="en-US" altLang="en-US" sz="1000" u="none">
              <a:latin typeface="Arial" panose="020B0604020202020204" pitchFamily="34" charset="0"/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A9F93AA4-2C9A-D61F-1A86-9F44B237BB2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3500" y="479425"/>
            <a:ext cx="5143500" cy="3429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89F6B308-D27F-8612-E99B-F087021FA27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3968750"/>
            <a:ext cx="3863975" cy="376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76200" tIns="36512" rIns="76200" bIns="365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735013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366713" algn="l" defTabSz="735013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735013" algn="l" defTabSz="735013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101725" algn="l" defTabSz="735013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470025" algn="l" defTabSz="735013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26" name="Rectangle 2">
            <a:extLst>
              <a:ext uri="{FF2B5EF4-FFF2-40B4-BE49-F238E27FC236}">
                <a16:creationId xmlns:a16="http://schemas.microsoft.com/office/drawing/2014/main" id="{1DCAC6BA-5F2A-F1B2-028B-6593E20F5E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27427" name="Rectangle 3">
            <a:extLst>
              <a:ext uri="{FF2B5EF4-FFF2-40B4-BE49-F238E27FC236}">
                <a16:creationId xmlns:a16="http://schemas.microsoft.com/office/drawing/2014/main" id="{0E09AD11-981F-2E12-1E68-0DBA390318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450" name="Rectangle 2">
            <a:extLst>
              <a:ext uri="{FF2B5EF4-FFF2-40B4-BE49-F238E27FC236}">
                <a16:creationId xmlns:a16="http://schemas.microsoft.com/office/drawing/2014/main" id="{4ABCC03D-3EC3-0BAF-4C0F-D378309A13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28451" name="Rectangle 3">
            <a:extLst>
              <a:ext uri="{FF2B5EF4-FFF2-40B4-BE49-F238E27FC236}">
                <a16:creationId xmlns:a16="http://schemas.microsoft.com/office/drawing/2014/main" id="{AC8C4791-533F-1B8A-739D-C366929141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474" name="Rectangle 2">
            <a:extLst>
              <a:ext uri="{FF2B5EF4-FFF2-40B4-BE49-F238E27FC236}">
                <a16:creationId xmlns:a16="http://schemas.microsoft.com/office/drawing/2014/main" id="{7DB1C333-1168-B977-7F6B-E2DDDE5DDA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29475" name="Rectangle 3">
            <a:extLst>
              <a:ext uri="{FF2B5EF4-FFF2-40B4-BE49-F238E27FC236}">
                <a16:creationId xmlns:a16="http://schemas.microsoft.com/office/drawing/2014/main" id="{06B6386E-A138-470F-A69D-BCC16B4E11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69571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1600200"/>
            <a:ext cx="92583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1747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800" y="152400"/>
            <a:ext cx="2393950" cy="5973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8775" y="152400"/>
            <a:ext cx="7032625" cy="5973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0827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600200"/>
            <a:ext cx="92583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7569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0509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455295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455295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9135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96377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61062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2183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3801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982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>
            <a:extLst>
              <a:ext uri="{FF2B5EF4-FFF2-40B4-BE49-F238E27FC236}">
                <a16:creationId xmlns:a16="http://schemas.microsoft.com/office/drawing/2014/main" id="{1DE1F3A3-F3B0-34BD-7F68-2464615A1A6D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825" y="762000"/>
            <a:ext cx="9474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latin typeface="Helvetica" charset="0"/>
              <a:ea typeface="ＭＳ Ｐゴシック" charset="0"/>
            </a:endParaRP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66BD239-66F1-9167-7D2E-28B35BD097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152400"/>
            <a:ext cx="9578975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57150" cmpd="thinThick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487" tIns="46037" rIns="90487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00113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defTabSz="900113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2pPr>
      <a:lvl3pPr algn="l" defTabSz="900113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3pPr>
      <a:lvl4pPr algn="l" defTabSz="900113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4pPr>
      <a:lvl5pPr algn="l" defTabSz="900113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l" defTabSz="900113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elvetica" charset="0"/>
          <a:ea typeface="ＭＳ Ｐゴシック" charset="0"/>
        </a:defRPr>
      </a:lvl6pPr>
      <a:lvl7pPr marL="914400" algn="l" defTabSz="900113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elvetica" charset="0"/>
          <a:ea typeface="ＭＳ Ｐゴシック" charset="0"/>
        </a:defRPr>
      </a:lvl7pPr>
      <a:lvl8pPr marL="1371600" algn="l" defTabSz="900113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elvetica" charset="0"/>
          <a:ea typeface="ＭＳ Ｐゴシック" charset="0"/>
        </a:defRPr>
      </a:lvl8pPr>
      <a:lvl9pPr marL="1828800" algn="l" defTabSz="900113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elvetica" charset="0"/>
          <a:ea typeface="ＭＳ Ｐゴシック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 b="1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Times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charset="0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charset="0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charset="0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charset="0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07" name="Rectangle 7">
            <a:extLst>
              <a:ext uri="{FF2B5EF4-FFF2-40B4-BE49-F238E27FC236}">
                <a16:creationId xmlns:a16="http://schemas.microsoft.com/office/drawing/2014/main" id="{F043C086-F2F1-0456-9FD3-DB494D12E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3838575"/>
            <a:ext cx="2667000" cy="685800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latin typeface="Helvetica" charset="0"/>
              <a:ea typeface="ＭＳ Ｐゴシック" charset="0"/>
            </a:endParaRPr>
          </a:p>
        </p:txBody>
      </p:sp>
      <p:sp>
        <p:nvSpPr>
          <p:cNvPr id="563208" name="Text Box 8">
            <a:extLst>
              <a:ext uri="{FF2B5EF4-FFF2-40B4-BE49-F238E27FC236}">
                <a16:creationId xmlns:a16="http://schemas.microsoft.com/office/drawing/2014/main" id="{7F044026-05BB-7809-F0B1-F8CCFE064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5400" y="0"/>
            <a:ext cx="1374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016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75000"/>
              </a:spcBef>
              <a:defRPr/>
            </a:pPr>
            <a:r>
              <a:rPr lang="en-US" sz="1400" u="none">
                <a:solidFill>
                  <a:schemeClr val="accent1"/>
                </a:solidFill>
                <a:latin typeface="Wingdings" charset="0"/>
                <a:ea typeface="ＭＳ Ｐゴシック" charset="0"/>
              </a:rPr>
              <a:t></a:t>
            </a:r>
            <a:r>
              <a:rPr lang="en-US" sz="1400" u="none">
                <a:solidFill>
                  <a:schemeClr val="bg2"/>
                </a:solidFill>
                <a:latin typeface="Helvetica" charset="0"/>
                <a:ea typeface="ＭＳ Ｐゴシック" charset="0"/>
              </a:rPr>
              <a:t> </a:t>
            </a:r>
            <a:r>
              <a:rPr lang="en-US" sz="1200" u="none">
                <a:solidFill>
                  <a:srgbClr val="CCCCCC"/>
                </a:solidFill>
                <a:latin typeface="Helvetica" charset="0"/>
                <a:ea typeface="ＭＳ Ｐゴシック" charset="0"/>
              </a:rPr>
              <a:t>Chemical Shift</a:t>
            </a:r>
            <a:endParaRPr lang="en-US" sz="1400" u="none">
              <a:latin typeface="Helvetica" charset="0"/>
              <a:ea typeface="ＭＳ Ｐゴシック" charset="0"/>
            </a:endParaRPr>
          </a:p>
        </p:txBody>
      </p:sp>
      <p:sp>
        <p:nvSpPr>
          <p:cNvPr id="563211" name="Text Box 11">
            <a:extLst>
              <a:ext uri="{FF2B5EF4-FFF2-40B4-BE49-F238E27FC236}">
                <a16:creationId xmlns:a16="http://schemas.microsoft.com/office/drawing/2014/main" id="{B740E1F7-99B5-3F49-13E3-34FA037E92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6350" y="3978275"/>
            <a:ext cx="2613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016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75000"/>
              </a:spcBef>
              <a:defRPr/>
            </a:pPr>
            <a:r>
              <a:rPr lang="en-US" sz="2000" u="none">
                <a:solidFill>
                  <a:schemeClr val="folHlink"/>
                </a:solidFill>
                <a:latin typeface="Wingdings" charset="0"/>
                <a:ea typeface="ＭＳ Ｐゴシック" charset="0"/>
              </a:rPr>
              <a:t></a:t>
            </a:r>
            <a:r>
              <a:rPr lang="en-US" sz="2000" u="none">
                <a:solidFill>
                  <a:srgbClr val="D2D2D2"/>
                </a:solidFill>
                <a:latin typeface="Helvetica" charset="0"/>
                <a:ea typeface="ＭＳ Ｐゴシック" charset="0"/>
              </a:rPr>
              <a:t> </a:t>
            </a:r>
            <a:r>
              <a:rPr lang="en-US" sz="2000" u="none">
                <a:solidFill>
                  <a:schemeClr val="tx2"/>
                </a:solidFill>
                <a:latin typeface="Helvetica" charset="0"/>
                <a:ea typeface="ＭＳ Ｐゴシック" charset="0"/>
              </a:rPr>
              <a:t>Spin-spin Coupling</a:t>
            </a:r>
            <a:endParaRPr lang="en-US" sz="1800" u="none">
              <a:latin typeface="Helvetica" charset="0"/>
              <a:ea typeface="ＭＳ Ｐゴシック" charset="0"/>
            </a:endParaRPr>
          </a:p>
        </p:txBody>
      </p:sp>
      <p:sp>
        <p:nvSpPr>
          <p:cNvPr id="563212" name="Text Box 12">
            <a:extLst>
              <a:ext uri="{FF2B5EF4-FFF2-40B4-BE49-F238E27FC236}">
                <a16:creationId xmlns:a16="http://schemas.microsoft.com/office/drawing/2014/main" id="{3380C7E7-C334-2816-DB5B-4676797A3F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8413" y="4800600"/>
            <a:ext cx="5168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016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75000"/>
              </a:spcBef>
              <a:defRPr/>
            </a:pPr>
            <a:r>
              <a:rPr lang="en-US" sz="2000" u="none">
                <a:solidFill>
                  <a:schemeClr val="accent2"/>
                </a:solidFill>
                <a:latin typeface="Wingdings" charset="0"/>
                <a:ea typeface="ＭＳ Ｐゴシック" charset="0"/>
              </a:rPr>
              <a:t></a:t>
            </a:r>
            <a:r>
              <a:rPr lang="en-US" sz="2000" u="none">
                <a:solidFill>
                  <a:srgbClr val="D2D2D2"/>
                </a:solidFill>
                <a:latin typeface="Helvetica" charset="0"/>
                <a:ea typeface="ＭＳ Ｐゴシック" charset="0"/>
              </a:rPr>
              <a:t> Sample Preparation: Deuterated Solvents</a:t>
            </a:r>
          </a:p>
        </p:txBody>
      </p:sp>
      <p:sp>
        <p:nvSpPr>
          <p:cNvPr id="563213" name="Text Box 13">
            <a:extLst>
              <a:ext uri="{FF2B5EF4-FFF2-40B4-BE49-F238E27FC236}">
                <a16:creationId xmlns:a16="http://schemas.microsoft.com/office/drawing/2014/main" id="{A481B67C-CF18-A9F1-06A0-F5BFB20757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6225" y="3124200"/>
            <a:ext cx="2076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016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75000"/>
              </a:spcBef>
              <a:defRPr/>
            </a:pPr>
            <a:r>
              <a:rPr lang="en-US" sz="2000" u="none">
                <a:solidFill>
                  <a:schemeClr val="bg2"/>
                </a:solidFill>
                <a:latin typeface="Wingdings" charset="0"/>
                <a:ea typeface="ＭＳ Ｐゴシック" charset="0"/>
              </a:rPr>
              <a:t></a:t>
            </a:r>
            <a:r>
              <a:rPr lang="en-US" sz="2000" u="none">
                <a:solidFill>
                  <a:schemeClr val="bg2"/>
                </a:solidFill>
                <a:latin typeface="Helvetica" charset="0"/>
                <a:ea typeface="ＭＳ Ｐゴシック" charset="0"/>
              </a:rPr>
              <a:t> </a:t>
            </a:r>
            <a:r>
              <a:rPr lang="en-US" sz="2000" u="none">
                <a:solidFill>
                  <a:schemeClr val="tx2"/>
                </a:solidFill>
                <a:latin typeface="Helvetica" charset="0"/>
                <a:ea typeface="ＭＳ Ｐゴシック" charset="0"/>
              </a:rPr>
              <a:t>Peak Intensity</a:t>
            </a:r>
            <a:endParaRPr lang="en-US" sz="1800" u="none">
              <a:latin typeface="Helvetica" charset="0"/>
              <a:ea typeface="ＭＳ Ｐゴシック" charset="0"/>
            </a:endParaRPr>
          </a:p>
        </p:txBody>
      </p:sp>
      <p:sp>
        <p:nvSpPr>
          <p:cNvPr id="563214" name="Text Box 14">
            <a:extLst>
              <a:ext uri="{FF2B5EF4-FFF2-40B4-BE49-F238E27FC236}">
                <a16:creationId xmlns:a16="http://schemas.microsoft.com/office/drawing/2014/main" id="{1E2EE032-0D76-51CC-641C-9C24D84755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0" y="2286000"/>
            <a:ext cx="21193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016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75000"/>
              </a:spcBef>
              <a:defRPr/>
            </a:pPr>
            <a:r>
              <a:rPr lang="en-US" sz="2000" u="none">
                <a:solidFill>
                  <a:schemeClr val="accent1"/>
                </a:solidFill>
                <a:latin typeface="Wingdings" charset="0"/>
                <a:ea typeface="ＭＳ Ｐゴシック" charset="0"/>
              </a:rPr>
              <a:t></a:t>
            </a:r>
            <a:r>
              <a:rPr lang="en-US" sz="2000" u="none">
                <a:solidFill>
                  <a:schemeClr val="bg2"/>
                </a:solidFill>
                <a:latin typeface="Helvetica" charset="0"/>
                <a:ea typeface="ＭＳ Ｐゴシック" charset="0"/>
              </a:rPr>
              <a:t> </a:t>
            </a:r>
            <a:r>
              <a:rPr lang="en-US" sz="2000" u="none">
                <a:solidFill>
                  <a:schemeClr val="tx2"/>
                </a:solidFill>
                <a:latin typeface="Helvetica" charset="0"/>
                <a:ea typeface="ＭＳ Ｐゴシック" charset="0"/>
              </a:rPr>
              <a:t>Chemical Shift</a:t>
            </a:r>
            <a:endParaRPr lang="en-US" sz="1800" u="none">
              <a:latin typeface="Helvetica" charset="0"/>
              <a:ea typeface="ＭＳ Ｐゴシック" charset="0"/>
            </a:endParaRPr>
          </a:p>
        </p:txBody>
      </p:sp>
      <p:sp>
        <p:nvSpPr>
          <p:cNvPr id="563215" name="Rectangle 15">
            <a:extLst>
              <a:ext uri="{FF2B5EF4-FFF2-40B4-BE49-F238E27FC236}">
                <a16:creationId xmlns:a16="http://schemas.microsoft.com/office/drawing/2014/main" id="{51DF8026-118E-3299-9713-27A946FF6E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3375" y="457200"/>
            <a:ext cx="9578975" cy="584200"/>
          </a:xfrm>
          <a:extLst>
            <a:ext uri="{91240B29-F687-4f45-9708-019B960494DF}">
              <a14:hiddenLine xmlns:a14="http://schemas.microsoft.com/office/drawing/2010/main" xmlns="" w="12700" cmpd="thinThick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150000"/>
              </a:lnSpc>
              <a:defRPr/>
            </a:pPr>
            <a:r>
              <a:rPr lang="en-US" sz="3300" i="1">
                <a:cs typeface="+mj-cs"/>
              </a:rPr>
              <a:t>Introductory NMR 101</a:t>
            </a:r>
            <a:endParaRPr lang="en-US">
              <a:cs typeface="+mj-cs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746" name="Text Box 2">
            <a:extLst>
              <a:ext uri="{FF2B5EF4-FFF2-40B4-BE49-F238E27FC236}">
                <a16:creationId xmlns:a16="http://schemas.microsoft.com/office/drawing/2014/main" id="{9737F79C-7096-C2D8-140F-337450371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819400"/>
            <a:ext cx="9372600" cy="389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defTabSz="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defTabSz="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defTabSz="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defTabSz="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162000"/>
              </a:lnSpc>
              <a:defRPr/>
            </a:pPr>
            <a:r>
              <a:rPr lang="en-US" sz="1600" u="none" dirty="0">
                <a:solidFill>
                  <a:schemeClr val="accent1"/>
                </a:solidFill>
                <a:latin typeface="Helvetica" charset="0"/>
              </a:rPr>
              <a:t>i) 	{1 to 2} is</a:t>
            </a:r>
            <a:r>
              <a:rPr lang="en-US" sz="1600" u="none" dirty="0">
                <a:latin typeface="Helvetica" charset="0"/>
              </a:rPr>
              <a:t>, always,</a:t>
            </a:r>
            <a:r>
              <a:rPr lang="en-US" sz="1600" u="none" dirty="0">
                <a:solidFill>
                  <a:schemeClr val="accent1"/>
                </a:solidFill>
                <a:latin typeface="Helvetica" charset="0"/>
              </a:rPr>
              <a:t> J</a:t>
            </a:r>
            <a:r>
              <a:rPr lang="en-US" sz="1600" u="none" baseline="-25000" dirty="0">
                <a:solidFill>
                  <a:schemeClr val="accent1"/>
                </a:solidFill>
                <a:latin typeface="Helvetica" charset="0"/>
              </a:rPr>
              <a:t>1</a:t>
            </a:r>
            <a:endParaRPr lang="en-US" sz="1600" u="none" dirty="0">
              <a:solidFill>
                <a:schemeClr val="accent1"/>
              </a:solidFill>
              <a:latin typeface="Helvetica" charset="0"/>
            </a:endParaRPr>
          </a:p>
          <a:p>
            <a:pPr>
              <a:lnSpc>
                <a:spcPct val="162000"/>
              </a:lnSpc>
              <a:defRPr/>
            </a:pPr>
            <a:r>
              <a:rPr lang="en-US" sz="1600" u="none" dirty="0">
                <a:solidFill>
                  <a:schemeClr val="accent1"/>
                </a:solidFill>
                <a:latin typeface="Helvetica" charset="0"/>
              </a:rPr>
              <a:t>ii)	{1 to 3} is</a:t>
            </a:r>
            <a:r>
              <a:rPr lang="en-US" sz="1600" u="none" dirty="0">
                <a:latin typeface="Helvetica" charset="0"/>
                <a:cs typeface="ＭＳ Ｐゴシック" charset="0"/>
              </a:rPr>
              <a:t>, always,</a:t>
            </a:r>
            <a:r>
              <a:rPr lang="en-US" sz="1600" u="none" dirty="0">
                <a:solidFill>
                  <a:schemeClr val="accent1"/>
                </a:solidFill>
                <a:latin typeface="Helvetica" charset="0"/>
              </a:rPr>
              <a:t> J</a:t>
            </a:r>
            <a:r>
              <a:rPr lang="en-US" sz="1600" u="none" baseline="-25000" dirty="0">
                <a:solidFill>
                  <a:schemeClr val="accent1"/>
                </a:solidFill>
                <a:latin typeface="Helvetica" charset="0"/>
              </a:rPr>
              <a:t>2</a:t>
            </a:r>
            <a:endParaRPr lang="en-US" sz="1600" u="none" dirty="0">
              <a:solidFill>
                <a:schemeClr val="accent1"/>
              </a:solidFill>
              <a:latin typeface="Helvetica" charset="0"/>
            </a:endParaRPr>
          </a:p>
          <a:p>
            <a:pPr>
              <a:lnSpc>
                <a:spcPct val="162000"/>
              </a:lnSpc>
              <a:defRPr/>
            </a:pPr>
            <a:r>
              <a:rPr lang="en-US" sz="1600" u="none" dirty="0">
                <a:latin typeface="Helvetica" charset="0"/>
              </a:rPr>
              <a:t>iii)	remove from further consideration the component corresponding to (J</a:t>
            </a:r>
            <a:r>
              <a:rPr lang="en-US" sz="1600" u="none" baseline="-25000" dirty="0">
                <a:latin typeface="Helvetica" charset="0"/>
              </a:rPr>
              <a:t>1</a:t>
            </a:r>
            <a:r>
              <a:rPr lang="en-US" sz="1600" u="none" dirty="0">
                <a:latin typeface="Helvetica" charset="0"/>
              </a:rPr>
              <a:t> + J</a:t>
            </a:r>
            <a:r>
              <a:rPr lang="en-US" sz="1600" u="none" baseline="-25000" dirty="0">
                <a:latin typeface="Helvetica" charset="0"/>
              </a:rPr>
              <a:t>2</a:t>
            </a:r>
            <a:r>
              <a:rPr lang="en-US" sz="1600" u="none" dirty="0">
                <a:latin typeface="Helvetica" charset="0"/>
              </a:rPr>
              <a:t>)</a:t>
            </a:r>
          </a:p>
          <a:p>
            <a:pPr>
              <a:lnSpc>
                <a:spcPct val="162000"/>
              </a:lnSpc>
              <a:defRPr/>
            </a:pPr>
            <a:r>
              <a:rPr lang="en-US" sz="1600" u="none" dirty="0">
                <a:latin typeface="Helvetica" charset="0"/>
              </a:rPr>
              <a:t>iv)	{1 to next higher </a:t>
            </a:r>
            <a:r>
              <a:rPr lang="en-US" sz="1600" i="1" u="none" dirty="0">
                <a:latin typeface="Helvetica" charset="0"/>
              </a:rPr>
              <a:t>remaining</a:t>
            </a:r>
            <a:r>
              <a:rPr lang="en-US" sz="1600" u="none" dirty="0">
                <a:latin typeface="Helvetica" charset="0"/>
              </a:rPr>
              <a:t> component (i.e., 4 or 5)} is J</a:t>
            </a:r>
            <a:r>
              <a:rPr lang="en-US" sz="1600" u="none" baseline="-25000" dirty="0">
                <a:latin typeface="Helvetica" charset="0"/>
              </a:rPr>
              <a:t>3</a:t>
            </a:r>
            <a:endParaRPr lang="en-US" sz="1600" u="none" dirty="0">
              <a:latin typeface="Helvetica" charset="0"/>
            </a:endParaRPr>
          </a:p>
          <a:p>
            <a:pPr>
              <a:lnSpc>
                <a:spcPct val="162000"/>
              </a:lnSpc>
              <a:defRPr/>
            </a:pPr>
            <a:r>
              <a:rPr lang="en-US" sz="1600" u="none" dirty="0">
                <a:latin typeface="Helvetica" charset="0"/>
              </a:rPr>
              <a:t>	corollary: one of {1 to 4} or {1 to 5} is J</a:t>
            </a:r>
            <a:r>
              <a:rPr lang="en-US" sz="1600" u="none" baseline="-25000" dirty="0">
                <a:latin typeface="Helvetica" charset="0"/>
              </a:rPr>
              <a:t>3</a:t>
            </a:r>
            <a:endParaRPr lang="en-US" sz="1600" u="none" dirty="0">
              <a:latin typeface="Helvetica" charset="0"/>
            </a:endParaRPr>
          </a:p>
          <a:p>
            <a:pPr>
              <a:lnSpc>
                <a:spcPct val="162000"/>
              </a:lnSpc>
              <a:defRPr/>
            </a:pPr>
            <a:r>
              <a:rPr lang="en-US" sz="1600" u="none" dirty="0">
                <a:latin typeface="Helvetica" charset="0"/>
              </a:rPr>
              <a:t>v)	remove from further consideration the components corresponding to the remaining combinations</a:t>
            </a:r>
          </a:p>
          <a:p>
            <a:pPr>
              <a:lnSpc>
                <a:spcPct val="162000"/>
              </a:lnSpc>
              <a:defRPr/>
            </a:pPr>
            <a:r>
              <a:rPr lang="en-US" sz="1600" u="none" dirty="0">
                <a:latin typeface="Helvetica" charset="0"/>
              </a:rPr>
              <a:t>	of the first three J values [i.e., (J</a:t>
            </a:r>
            <a:r>
              <a:rPr lang="en-US" sz="1600" u="none" baseline="-25000" dirty="0">
                <a:latin typeface="Helvetica" charset="0"/>
              </a:rPr>
              <a:t>1</a:t>
            </a:r>
            <a:r>
              <a:rPr lang="en-US" sz="1600" u="none" dirty="0">
                <a:latin typeface="Helvetica" charset="0"/>
              </a:rPr>
              <a:t> + J</a:t>
            </a:r>
            <a:r>
              <a:rPr lang="en-US" sz="1600" u="none" baseline="-25000" dirty="0">
                <a:latin typeface="Helvetica" charset="0"/>
              </a:rPr>
              <a:t>3</a:t>
            </a:r>
            <a:r>
              <a:rPr lang="en-US" sz="1600" u="none" dirty="0">
                <a:latin typeface="Helvetica" charset="0"/>
              </a:rPr>
              <a:t>), (J</a:t>
            </a:r>
            <a:r>
              <a:rPr lang="en-US" sz="1600" u="none" baseline="-25000" dirty="0">
                <a:latin typeface="Helvetica" charset="0"/>
              </a:rPr>
              <a:t>2</a:t>
            </a:r>
            <a:r>
              <a:rPr lang="en-US" sz="1600" u="none" dirty="0">
                <a:latin typeface="Helvetica" charset="0"/>
              </a:rPr>
              <a:t> + J</a:t>
            </a:r>
            <a:r>
              <a:rPr lang="en-US" sz="1600" u="none" baseline="-25000" dirty="0">
                <a:latin typeface="Helvetica" charset="0"/>
              </a:rPr>
              <a:t>3</a:t>
            </a:r>
            <a:r>
              <a:rPr lang="en-US" sz="1600" u="none" dirty="0">
                <a:latin typeface="Helvetica" charset="0"/>
              </a:rPr>
              <a:t>), and (J</a:t>
            </a:r>
            <a:r>
              <a:rPr lang="en-US" sz="1600" u="none" baseline="-25000" dirty="0">
                <a:latin typeface="Helvetica" charset="0"/>
              </a:rPr>
              <a:t>1</a:t>
            </a:r>
            <a:r>
              <a:rPr lang="en-US" sz="1600" u="none" dirty="0">
                <a:latin typeface="Helvetica" charset="0"/>
              </a:rPr>
              <a:t> + J</a:t>
            </a:r>
            <a:r>
              <a:rPr lang="en-US" sz="1600" u="none" baseline="-25000" dirty="0">
                <a:latin typeface="Helvetica" charset="0"/>
              </a:rPr>
              <a:t>2</a:t>
            </a:r>
            <a:r>
              <a:rPr lang="en-US" sz="1600" u="none" dirty="0">
                <a:latin typeface="Helvetica" charset="0"/>
              </a:rPr>
              <a:t> + J</a:t>
            </a:r>
            <a:r>
              <a:rPr lang="en-US" sz="1600" u="none" baseline="-25000" dirty="0">
                <a:latin typeface="Helvetica" charset="0"/>
              </a:rPr>
              <a:t>3</a:t>
            </a:r>
            <a:r>
              <a:rPr lang="en-US" sz="1600" u="none" dirty="0">
                <a:latin typeface="Helvetica" charset="0"/>
              </a:rPr>
              <a:t>)</a:t>
            </a:r>
          </a:p>
          <a:p>
            <a:pPr>
              <a:lnSpc>
                <a:spcPct val="162000"/>
              </a:lnSpc>
              <a:defRPr/>
            </a:pPr>
            <a:r>
              <a:rPr lang="en-US" sz="1600" u="none" dirty="0">
                <a:latin typeface="Helvetica" charset="0"/>
              </a:rPr>
              <a:t>vi)	{1 to the next higher </a:t>
            </a:r>
            <a:r>
              <a:rPr lang="en-US" sz="1600" i="1" u="none" dirty="0">
                <a:latin typeface="Helvetica" charset="0"/>
              </a:rPr>
              <a:t>remaining</a:t>
            </a:r>
            <a:r>
              <a:rPr lang="en-US" sz="1600" u="none" dirty="0">
                <a:latin typeface="Helvetica" charset="0"/>
              </a:rPr>
              <a:t> component} is J</a:t>
            </a:r>
            <a:r>
              <a:rPr lang="en-US" sz="1600" u="none" baseline="-25000" dirty="0">
                <a:latin typeface="Helvetica" charset="0"/>
              </a:rPr>
              <a:t>4</a:t>
            </a:r>
            <a:endParaRPr lang="en-US" sz="1600" u="none" dirty="0">
              <a:latin typeface="Helvetica" charset="0"/>
            </a:endParaRPr>
          </a:p>
          <a:p>
            <a:pPr>
              <a:lnSpc>
                <a:spcPct val="162000"/>
              </a:lnSpc>
              <a:defRPr/>
            </a:pPr>
            <a:r>
              <a:rPr lang="en-US" sz="1600" u="none" dirty="0">
                <a:latin typeface="Helvetica" charset="0"/>
              </a:rPr>
              <a:t>	corollary: one of {1 to 5} through {1 to 9} is J</a:t>
            </a:r>
            <a:r>
              <a:rPr lang="en-US" sz="1600" u="none" baseline="-25000" dirty="0">
                <a:latin typeface="Helvetica" charset="0"/>
              </a:rPr>
              <a:t>4</a:t>
            </a:r>
            <a:endParaRPr lang="en-US" sz="1600" u="none" dirty="0">
              <a:latin typeface="Helvetica" charset="0"/>
            </a:endParaRPr>
          </a:p>
          <a:p>
            <a:pPr>
              <a:defRPr/>
            </a:pPr>
            <a:endParaRPr lang="en-US" sz="1600" u="none" dirty="0">
              <a:latin typeface="Helvetica" charset="0"/>
            </a:endParaRPr>
          </a:p>
        </p:txBody>
      </p:sp>
      <p:sp>
        <p:nvSpPr>
          <p:cNvPr id="1055747" name="Rectangle 3">
            <a:extLst>
              <a:ext uri="{FF2B5EF4-FFF2-40B4-BE49-F238E27FC236}">
                <a16:creationId xmlns:a16="http://schemas.microsoft.com/office/drawing/2014/main" id="{A1F3EB07-81B8-9746-BFDE-2B219DF71B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3400"/>
            <a:ext cx="102870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latin typeface="Helvetica" charset="0"/>
              <a:ea typeface="ＭＳ Ｐゴシック" charset="0"/>
            </a:endParaRPr>
          </a:p>
        </p:txBody>
      </p:sp>
      <p:sp>
        <p:nvSpPr>
          <p:cNvPr id="1055748" name="Text Box 4">
            <a:extLst>
              <a:ext uri="{FF2B5EF4-FFF2-40B4-BE49-F238E27FC236}">
                <a16:creationId xmlns:a16="http://schemas.microsoft.com/office/drawing/2014/main" id="{73955DA7-DEA8-174D-05DB-B9F889325A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28600"/>
            <a:ext cx="9372600" cy="231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FEFF7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40000"/>
              </a:lnSpc>
            </a:pPr>
            <a:r>
              <a:rPr lang="en-US" altLang="en-US" sz="2000" u="none"/>
              <a:t>2. Systematically identify the J's by the following series of steps.  Adopt the convention that J</a:t>
            </a:r>
            <a:r>
              <a:rPr lang="en-US" altLang="en-US" sz="2000" u="none" baseline="-25000"/>
              <a:t>1</a:t>
            </a:r>
            <a:r>
              <a:rPr lang="en-US" altLang="en-US" sz="2000" u="none"/>
              <a:t> ≤ J</a:t>
            </a:r>
            <a:r>
              <a:rPr lang="en-US" altLang="en-US" sz="2000" u="none" baseline="-25000"/>
              <a:t>2</a:t>
            </a:r>
            <a:r>
              <a:rPr lang="en-US" altLang="en-US" sz="2000" u="none"/>
              <a:t> ≤ J</a:t>
            </a:r>
            <a:r>
              <a:rPr lang="en-US" altLang="en-US" sz="2000" u="none" baseline="-25000"/>
              <a:t>3</a:t>
            </a:r>
            <a:r>
              <a:rPr lang="en-US" altLang="en-US" sz="2000" u="none"/>
              <a:t> ≤ J</a:t>
            </a:r>
            <a:r>
              <a:rPr lang="en-US" altLang="en-US" sz="2000" u="none" baseline="-25000"/>
              <a:t>4</a:t>
            </a:r>
            <a:r>
              <a:rPr lang="en-US" altLang="en-US" sz="2000" u="none"/>
              <a:t> ≤ … J</a:t>
            </a:r>
            <a:r>
              <a:rPr lang="en-US" altLang="en-US" sz="2000" u="none" baseline="-25000"/>
              <a:t>n</a:t>
            </a:r>
            <a:r>
              <a:rPr lang="en-US" altLang="en-US" sz="2000" u="none"/>
              <a:t>.  Appreciate that for J</a:t>
            </a:r>
            <a:r>
              <a:rPr lang="en-US" altLang="en-US" sz="2000" u="none" baseline="-25000"/>
              <a:t>3</a:t>
            </a:r>
            <a:r>
              <a:rPr lang="en-US" altLang="en-US" sz="2000" u="none"/>
              <a:t> and beyond it is necessary to have first determined the previous coupling constants (e.g., both J</a:t>
            </a:r>
            <a:r>
              <a:rPr lang="en-US" altLang="en-US" sz="2000" u="none" baseline="-25000"/>
              <a:t>1</a:t>
            </a:r>
            <a:r>
              <a:rPr lang="en-US" altLang="en-US" sz="2000" u="none"/>
              <a:t> and J</a:t>
            </a:r>
            <a:r>
              <a:rPr lang="en-US" altLang="en-US" sz="2000" u="none" baseline="-25000"/>
              <a:t>2</a:t>
            </a:r>
            <a:r>
              <a:rPr lang="en-US" altLang="en-US" sz="2000" u="none"/>
              <a:t> must be known before J</a:t>
            </a:r>
            <a:r>
              <a:rPr lang="en-US" altLang="en-US" sz="2000" u="none" baseline="-25000"/>
              <a:t>3</a:t>
            </a:r>
            <a:r>
              <a:rPr lang="en-US" altLang="en-US" sz="2000" u="none"/>
              <a:t> can be determined). </a:t>
            </a:r>
            <a:r>
              <a:rPr lang="en-US" altLang="en-US" sz="2400" u="none">
                <a:latin typeface="Times" pitchFamily="2" charset="0"/>
              </a:rPr>
              <a:t> </a:t>
            </a:r>
            <a:r>
              <a:rPr lang="en-US" altLang="en-US" sz="2000" u="none"/>
              <a:t>{1 to x} is the distance in Hz between component 1 (i.e., the lefthandmost  peak) and component x.</a:t>
            </a:r>
          </a:p>
        </p:txBody>
      </p:sp>
      <p:sp>
        <p:nvSpPr>
          <p:cNvPr id="1055749" name="Text Box 5">
            <a:extLst>
              <a:ext uri="{FF2B5EF4-FFF2-40B4-BE49-F238E27FC236}">
                <a16:creationId xmlns:a16="http://schemas.microsoft.com/office/drawing/2014/main" id="{0583E51A-C293-4DD2-7660-DDD388C048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3300" y="0"/>
            <a:ext cx="16716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016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75000"/>
              </a:spcBef>
              <a:defRPr/>
            </a:pPr>
            <a:r>
              <a:rPr lang="en-US" sz="1400" u="none">
                <a:solidFill>
                  <a:schemeClr val="folHlink"/>
                </a:solidFill>
                <a:latin typeface="Wingdings" charset="0"/>
                <a:ea typeface="ＭＳ Ｐゴシック" charset="0"/>
              </a:rPr>
              <a:t></a:t>
            </a:r>
            <a:r>
              <a:rPr lang="en-US" sz="1400" u="none">
                <a:solidFill>
                  <a:srgbClr val="D2D2D2"/>
                </a:solidFill>
                <a:latin typeface="Helvetica" charset="0"/>
                <a:ea typeface="ＭＳ Ｐゴシック" charset="0"/>
              </a:rPr>
              <a:t> </a:t>
            </a:r>
            <a:r>
              <a:rPr lang="en-US" sz="1200" u="none">
                <a:solidFill>
                  <a:srgbClr val="D2D2D2"/>
                </a:solidFill>
                <a:latin typeface="Helvetica" charset="0"/>
                <a:ea typeface="ＭＳ Ｐゴシック" charset="0"/>
              </a:rPr>
              <a:t>Spin-spin Coupling</a:t>
            </a:r>
          </a:p>
        </p:txBody>
      </p:sp>
      <p:sp>
        <p:nvSpPr>
          <p:cNvPr id="15365" name="Rectangle 1">
            <a:extLst>
              <a:ext uri="{FF2B5EF4-FFF2-40B4-BE49-F238E27FC236}">
                <a16:creationId xmlns:a16="http://schemas.microsoft.com/office/drawing/2014/main" id="{704297AF-00C1-55C4-6294-A5D638432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" y="3733800"/>
            <a:ext cx="9753600" cy="2895600"/>
          </a:xfrm>
          <a:prstGeom prst="rect">
            <a:avLst/>
          </a:prstGeom>
          <a:solidFill>
            <a:schemeClr val="bg1">
              <a:alpha val="6705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u="none">
              <a:solidFill>
                <a:srgbClr val="00BF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770" name="Rectangle 2">
            <a:extLst>
              <a:ext uri="{FF2B5EF4-FFF2-40B4-BE49-F238E27FC236}">
                <a16:creationId xmlns:a16="http://schemas.microsoft.com/office/drawing/2014/main" id="{4A470460-A845-2F40-3B9B-6251C47CD9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300">
                <a:cs typeface="+mj-cs"/>
              </a:rPr>
              <a:t>Application to a dddd (2</a:t>
            </a:r>
            <a:r>
              <a:rPr lang="en-US" sz="2300" baseline="30000">
                <a:cs typeface="+mj-cs"/>
              </a:rPr>
              <a:t>4</a:t>
            </a:r>
            <a:r>
              <a:rPr lang="en-US" sz="2300">
                <a:cs typeface="+mj-cs"/>
              </a:rPr>
              <a:t> = 16)</a:t>
            </a:r>
            <a:endParaRPr lang="en-US">
              <a:cs typeface="+mj-cs"/>
            </a:endParaRPr>
          </a:p>
        </p:txBody>
      </p:sp>
      <p:pic>
        <p:nvPicPr>
          <p:cNvPr id="1056771" name="Picture 3">
            <a:extLst>
              <a:ext uri="{FF2B5EF4-FFF2-40B4-BE49-F238E27FC236}">
                <a16:creationId xmlns:a16="http://schemas.microsoft.com/office/drawing/2014/main" id="{04904D03-9B28-CFFC-4C9A-092CE0C42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825500"/>
            <a:ext cx="9753600" cy="557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016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56772" name="Text Box 4">
            <a:extLst>
              <a:ext uri="{FF2B5EF4-FFF2-40B4-BE49-F238E27FC236}">
                <a16:creationId xmlns:a16="http://schemas.microsoft.com/office/drawing/2014/main" id="{E8C3FCE0-3AAB-507C-8A8A-3071F53DB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3300" y="0"/>
            <a:ext cx="16875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016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75000"/>
              </a:spcBef>
              <a:defRPr/>
            </a:pPr>
            <a:r>
              <a:rPr lang="en-US" sz="1400" u="none">
                <a:solidFill>
                  <a:schemeClr val="folHlink"/>
                </a:solidFill>
                <a:latin typeface="Wingdings" charset="0"/>
                <a:ea typeface="ＭＳ Ｐゴシック" charset="0"/>
              </a:rPr>
              <a:t></a:t>
            </a:r>
            <a:r>
              <a:rPr lang="en-US" sz="1400" u="none">
                <a:solidFill>
                  <a:srgbClr val="D2D2D2"/>
                </a:solidFill>
                <a:latin typeface="Helvetica" charset="0"/>
                <a:ea typeface="ＭＳ Ｐゴシック" charset="0"/>
              </a:rPr>
              <a:t> </a:t>
            </a:r>
            <a:r>
              <a:rPr lang="en-US" sz="1200" u="none">
                <a:solidFill>
                  <a:srgbClr val="D2D2D2"/>
                </a:solidFill>
                <a:latin typeface="Helvetica" charset="0"/>
                <a:ea typeface="ＭＳ Ｐゴシック" charset="0"/>
              </a:rPr>
              <a:t>Spin-spin Coupling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498" name="Text Box 2">
            <a:extLst>
              <a:ext uri="{FF2B5EF4-FFF2-40B4-BE49-F238E27FC236}">
                <a16:creationId xmlns:a16="http://schemas.microsoft.com/office/drawing/2014/main" id="{36C3CF6D-F3EF-2ADB-F8A1-E651B5B79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819400"/>
            <a:ext cx="9372600" cy="389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defTabSz="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defTabSz="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defTabSz="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defTabSz="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162000"/>
              </a:lnSpc>
              <a:defRPr/>
            </a:pPr>
            <a:r>
              <a:rPr lang="en-US" sz="1600" u="none">
                <a:latin typeface="Helvetica" charset="0"/>
              </a:rPr>
              <a:t>i) 	{1 to 2} is J</a:t>
            </a:r>
            <a:r>
              <a:rPr lang="en-US" sz="1600" u="none" baseline="-25000">
                <a:latin typeface="Helvetica" charset="0"/>
              </a:rPr>
              <a:t>1</a:t>
            </a:r>
            <a:endParaRPr lang="en-US" sz="1600" u="none">
              <a:latin typeface="Helvetica" charset="0"/>
            </a:endParaRPr>
          </a:p>
          <a:p>
            <a:pPr>
              <a:lnSpc>
                <a:spcPct val="162000"/>
              </a:lnSpc>
              <a:defRPr/>
            </a:pPr>
            <a:r>
              <a:rPr lang="en-US" sz="1600" u="none">
                <a:latin typeface="Helvetica" charset="0"/>
              </a:rPr>
              <a:t>ii)	{1 to 3} is J</a:t>
            </a:r>
            <a:r>
              <a:rPr lang="en-US" sz="1600" u="none" baseline="-25000">
                <a:latin typeface="Helvetica" charset="0"/>
              </a:rPr>
              <a:t>2</a:t>
            </a:r>
            <a:endParaRPr lang="en-US" sz="1600" u="none">
              <a:latin typeface="Helvetica" charset="0"/>
            </a:endParaRPr>
          </a:p>
          <a:p>
            <a:pPr>
              <a:lnSpc>
                <a:spcPct val="162000"/>
              </a:lnSpc>
              <a:defRPr/>
            </a:pPr>
            <a:r>
              <a:rPr lang="en-US" sz="1600" u="none">
                <a:solidFill>
                  <a:schemeClr val="accent1"/>
                </a:solidFill>
                <a:latin typeface="Helvetica" charset="0"/>
              </a:rPr>
              <a:t>iii)	remove from further consideration the component corresponding to (J</a:t>
            </a:r>
            <a:r>
              <a:rPr lang="en-US" sz="1600" u="none" baseline="-25000">
                <a:solidFill>
                  <a:schemeClr val="accent1"/>
                </a:solidFill>
                <a:latin typeface="Helvetica" charset="0"/>
              </a:rPr>
              <a:t>1</a:t>
            </a:r>
            <a:r>
              <a:rPr lang="en-US" sz="1600" u="none">
                <a:solidFill>
                  <a:schemeClr val="accent1"/>
                </a:solidFill>
                <a:latin typeface="Helvetica" charset="0"/>
              </a:rPr>
              <a:t> + J</a:t>
            </a:r>
            <a:r>
              <a:rPr lang="en-US" sz="1600" u="none" baseline="-25000">
                <a:solidFill>
                  <a:schemeClr val="accent1"/>
                </a:solidFill>
                <a:latin typeface="Helvetica" charset="0"/>
              </a:rPr>
              <a:t>2</a:t>
            </a:r>
            <a:r>
              <a:rPr lang="en-US" sz="1600" u="none">
                <a:solidFill>
                  <a:schemeClr val="accent1"/>
                </a:solidFill>
                <a:latin typeface="Helvetica" charset="0"/>
              </a:rPr>
              <a:t>)</a:t>
            </a:r>
          </a:p>
          <a:p>
            <a:pPr>
              <a:lnSpc>
                <a:spcPct val="162000"/>
              </a:lnSpc>
              <a:defRPr/>
            </a:pPr>
            <a:r>
              <a:rPr lang="en-US" sz="1600" u="none">
                <a:solidFill>
                  <a:schemeClr val="accent1"/>
                </a:solidFill>
                <a:latin typeface="Helvetica" charset="0"/>
              </a:rPr>
              <a:t>iv)	{1 to next higher </a:t>
            </a:r>
            <a:r>
              <a:rPr lang="en-US" sz="1600" i="1" u="none">
                <a:solidFill>
                  <a:schemeClr val="accent1"/>
                </a:solidFill>
                <a:latin typeface="Helvetica" charset="0"/>
              </a:rPr>
              <a:t>remaining</a:t>
            </a:r>
            <a:r>
              <a:rPr lang="en-US" sz="1600" u="none">
                <a:solidFill>
                  <a:schemeClr val="accent1"/>
                </a:solidFill>
                <a:latin typeface="Helvetica" charset="0"/>
              </a:rPr>
              <a:t> component (i.e., 4 or 5)} is J</a:t>
            </a:r>
            <a:r>
              <a:rPr lang="en-US" sz="1600" u="none" baseline="-25000">
                <a:solidFill>
                  <a:schemeClr val="accent1"/>
                </a:solidFill>
                <a:latin typeface="Helvetica" charset="0"/>
              </a:rPr>
              <a:t>3</a:t>
            </a:r>
            <a:endParaRPr lang="en-US" sz="1600" u="none">
              <a:solidFill>
                <a:schemeClr val="accent1"/>
              </a:solidFill>
              <a:latin typeface="Helvetica" charset="0"/>
            </a:endParaRPr>
          </a:p>
          <a:p>
            <a:pPr>
              <a:lnSpc>
                <a:spcPct val="162000"/>
              </a:lnSpc>
              <a:defRPr/>
            </a:pPr>
            <a:r>
              <a:rPr lang="en-US" sz="1600" u="none">
                <a:solidFill>
                  <a:schemeClr val="accent1"/>
                </a:solidFill>
                <a:latin typeface="Helvetica" charset="0"/>
              </a:rPr>
              <a:t>	corollary: one of {1 to 4} or {1 to 5} is J</a:t>
            </a:r>
            <a:r>
              <a:rPr lang="en-US" sz="1600" u="none" baseline="-25000">
                <a:solidFill>
                  <a:schemeClr val="accent1"/>
                </a:solidFill>
                <a:latin typeface="Helvetica" charset="0"/>
              </a:rPr>
              <a:t>3</a:t>
            </a:r>
            <a:endParaRPr lang="en-US" sz="1600" u="none">
              <a:solidFill>
                <a:schemeClr val="accent1"/>
              </a:solidFill>
              <a:latin typeface="Helvetica" charset="0"/>
            </a:endParaRPr>
          </a:p>
          <a:p>
            <a:pPr>
              <a:lnSpc>
                <a:spcPct val="162000"/>
              </a:lnSpc>
              <a:defRPr/>
            </a:pPr>
            <a:r>
              <a:rPr lang="en-US" sz="1600" u="none">
                <a:latin typeface="Helvetica" charset="0"/>
              </a:rPr>
              <a:t>v)	remove from further consideration the components corresponding to the remaining combinations</a:t>
            </a:r>
          </a:p>
          <a:p>
            <a:pPr>
              <a:lnSpc>
                <a:spcPct val="162000"/>
              </a:lnSpc>
              <a:defRPr/>
            </a:pPr>
            <a:r>
              <a:rPr lang="en-US" sz="1600" u="none">
                <a:latin typeface="Helvetica" charset="0"/>
              </a:rPr>
              <a:t>	of the first three J values [i.e., (J</a:t>
            </a:r>
            <a:r>
              <a:rPr lang="en-US" sz="1600" u="none" baseline="-25000">
                <a:latin typeface="Helvetica" charset="0"/>
              </a:rPr>
              <a:t>1</a:t>
            </a:r>
            <a:r>
              <a:rPr lang="en-US" sz="1600" u="none">
                <a:latin typeface="Helvetica" charset="0"/>
              </a:rPr>
              <a:t> + J</a:t>
            </a:r>
            <a:r>
              <a:rPr lang="en-US" sz="1600" u="none" baseline="-25000">
                <a:latin typeface="Helvetica" charset="0"/>
              </a:rPr>
              <a:t>3</a:t>
            </a:r>
            <a:r>
              <a:rPr lang="en-US" sz="1600" u="none">
                <a:latin typeface="Helvetica" charset="0"/>
              </a:rPr>
              <a:t>), (J</a:t>
            </a:r>
            <a:r>
              <a:rPr lang="en-US" sz="1600" u="none" baseline="-25000">
                <a:latin typeface="Helvetica" charset="0"/>
              </a:rPr>
              <a:t>2</a:t>
            </a:r>
            <a:r>
              <a:rPr lang="en-US" sz="1600" u="none">
                <a:latin typeface="Helvetica" charset="0"/>
              </a:rPr>
              <a:t> + J</a:t>
            </a:r>
            <a:r>
              <a:rPr lang="en-US" sz="1600" u="none" baseline="-25000">
                <a:latin typeface="Helvetica" charset="0"/>
              </a:rPr>
              <a:t>3</a:t>
            </a:r>
            <a:r>
              <a:rPr lang="en-US" sz="1600" u="none">
                <a:latin typeface="Helvetica" charset="0"/>
              </a:rPr>
              <a:t>), and (J</a:t>
            </a:r>
            <a:r>
              <a:rPr lang="en-US" sz="1600" u="none" baseline="-25000">
                <a:latin typeface="Helvetica" charset="0"/>
              </a:rPr>
              <a:t>1</a:t>
            </a:r>
            <a:r>
              <a:rPr lang="en-US" sz="1600" u="none">
                <a:latin typeface="Helvetica" charset="0"/>
              </a:rPr>
              <a:t> + J</a:t>
            </a:r>
            <a:r>
              <a:rPr lang="en-US" sz="1600" u="none" baseline="-25000">
                <a:latin typeface="Helvetica" charset="0"/>
              </a:rPr>
              <a:t>2</a:t>
            </a:r>
            <a:r>
              <a:rPr lang="en-US" sz="1600" u="none">
                <a:latin typeface="Helvetica" charset="0"/>
              </a:rPr>
              <a:t> + J</a:t>
            </a:r>
            <a:r>
              <a:rPr lang="en-US" sz="1600" u="none" baseline="-25000">
                <a:latin typeface="Helvetica" charset="0"/>
              </a:rPr>
              <a:t>3</a:t>
            </a:r>
            <a:r>
              <a:rPr lang="en-US" sz="1600" u="none">
                <a:latin typeface="Helvetica" charset="0"/>
              </a:rPr>
              <a:t>)</a:t>
            </a:r>
          </a:p>
          <a:p>
            <a:pPr>
              <a:lnSpc>
                <a:spcPct val="162000"/>
              </a:lnSpc>
              <a:defRPr/>
            </a:pPr>
            <a:r>
              <a:rPr lang="en-US" sz="1600" u="none">
                <a:latin typeface="Helvetica" charset="0"/>
              </a:rPr>
              <a:t>vi)	{1 to the next higher </a:t>
            </a:r>
            <a:r>
              <a:rPr lang="en-US" sz="1600" i="1" u="none">
                <a:latin typeface="Helvetica" charset="0"/>
              </a:rPr>
              <a:t>remaining</a:t>
            </a:r>
            <a:r>
              <a:rPr lang="en-US" sz="1600" u="none">
                <a:latin typeface="Helvetica" charset="0"/>
              </a:rPr>
              <a:t> component} is J</a:t>
            </a:r>
            <a:r>
              <a:rPr lang="en-US" sz="1600" u="none" baseline="-25000">
                <a:latin typeface="Helvetica" charset="0"/>
              </a:rPr>
              <a:t>4</a:t>
            </a:r>
            <a:endParaRPr lang="en-US" sz="1600" u="none">
              <a:latin typeface="Helvetica" charset="0"/>
            </a:endParaRPr>
          </a:p>
          <a:p>
            <a:pPr>
              <a:lnSpc>
                <a:spcPct val="162000"/>
              </a:lnSpc>
              <a:defRPr/>
            </a:pPr>
            <a:r>
              <a:rPr lang="en-US" sz="1600" u="none">
                <a:latin typeface="Helvetica" charset="0"/>
              </a:rPr>
              <a:t>	corollary: one of {1 to 5} through {1 to 9} is J</a:t>
            </a:r>
            <a:r>
              <a:rPr lang="en-US" sz="1600" u="none" baseline="-25000">
                <a:latin typeface="Helvetica" charset="0"/>
              </a:rPr>
              <a:t>4</a:t>
            </a:r>
            <a:endParaRPr lang="en-US" sz="1600" u="none">
              <a:latin typeface="Helvetica" charset="0"/>
            </a:endParaRPr>
          </a:p>
          <a:p>
            <a:pPr>
              <a:defRPr/>
            </a:pPr>
            <a:endParaRPr lang="en-US" sz="1600" u="none">
              <a:latin typeface="Helvetica" charset="0"/>
            </a:endParaRPr>
          </a:p>
        </p:txBody>
      </p:sp>
      <p:sp>
        <p:nvSpPr>
          <p:cNvPr id="1130499" name="Rectangle 3">
            <a:extLst>
              <a:ext uri="{FF2B5EF4-FFF2-40B4-BE49-F238E27FC236}">
                <a16:creationId xmlns:a16="http://schemas.microsoft.com/office/drawing/2014/main" id="{BB5B4F2C-8633-EE6F-CE26-7F455432BC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3400"/>
            <a:ext cx="102870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latin typeface="Helvetica" charset="0"/>
              <a:ea typeface="ＭＳ Ｐゴシック" charset="0"/>
            </a:endParaRPr>
          </a:p>
        </p:txBody>
      </p:sp>
      <p:sp>
        <p:nvSpPr>
          <p:cNvPr id="1130500" name="Text Box 4">
            <a:extLst>
              <a:ext uri="{FF2B5EF4-FFF2-40B4-BE49-F238E27FC236}">
                <a16:creationId xmlns:a16="http://schemas.microsoft.com/office/drawing/2014/main" id="{B9E89663-90BD-A363-B553-4A4E392F7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28600"/>
            <a:ext cx="9372600" cy="231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FEFF7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40000"/>
              </a:lnSpc>
            </a:pPr>
            <a:r>
              <a:rPr lang="en-US" altLang="en-US" sz="2000" u="none"/>
              <a:t>2. Systematically identify the J's by the following series of steps.  Adopt the convention that J</a:t>
            </a:r>
            <a:r>
              <a:rPr lang="en-US" altLang="en-US" sz="2000" u="none" baseline="-25000"/>
              <a:t>1</a:t>
            </a:r>
            <a:r>
              <a:rPr lang="en-US" altLang="en-US" sz="2000" u="none"/>
              <a:t> ≤ J</a:t>
            </a:r>
            <a:r>
              <a:rPr lang="en-US" altLang="en-US" sz="2000" u="none" baseline="-25000"/>
              <a:t>2</a:t>
            </a:r>
            <a:r>
              <a:rPr lang="en-US" altLang="en-US" sz="2000" u="none"/>
              <a:t> ≤ J</a:t>
            </a:r>
            <a:r>
              <a:rPr lang="en-US" altLang="en-US" sz="2000" u="none" baseline="-25000"/>
              <a:t>3</a:t>
            </a:r>
            <a:r>
              <a:rPr lang="en-US" altLang="en-US" sz="2000" u="none"/>
              <a:t> ≤ J</a:t>
            </a:r>
            <a:r>
              <a:rPr lang="en-US" altLang="en-US" sz="2000" u="none" baseline="-25000"/>
              <a:t>4</a:t>
            </a:r>
            <a:r>
              <a:rPr lang="en-US" altLang="en-US" sz="2000" u="none"/>
              <a:t> ≤ … J</a:t>
            </a:r>
            <a:r>
              <a:rPr lang="en-US" altLang="en-US" sz="2000" u="none" baseline="-25000"/>
              <a:t>n</a:t>
            </a:r>
            <a:r>
              <a:rPr lang="en-US" altLang="en-US" sz="2000" u="none"/>
              <a:t>.  Appreciate that for J</a:t>
            </a:r>
            <a:r>
              <a:rPr lang="en-US" altLang="en-US" sz="2000" u="none" baseline="-25000"/>
              <a:t>3</a:t>
            </a:r>
            <a:r>
              <a:rPr lang="en-US" altLang="en-US" sz="2000" u="none"/>
              <a:t> and beyond it is necessary to have first determined the previous coupling constants (e.g., both J</a:t>
            </a:r>
            <a:r>
              <a:rPr lang="en-US" altLang="en-US" sz="2000" u="none" baseline="-25000"/>
              <a:t>1</a:t>
            </a:r>
            <a:r>
              <a:rPr lang="en-US" altLang="en-US" sz="2000" u="none"/>
              <a:t> and J</a:t>
            </a:r>
            <a:r>
              <a:rPr lang="en-US" altLang="en-US" sz="2000" u="none" baseline="-25000"/>
              <a:t>2</a:t>
            </a:r>
            <a:r>
              <a:rPr lang="en-US" altLang="en-US" sz="2000" u="none"/>
              <a:t> must be known before J</a:t>
            </a:r>
            <a:r>
              <a:rPr lang="en-US" altLang="en-US" sz="2000" u="none" baseline="-25000"/>
              <a:t>3</a:t>
            </a:r>
            <a:r>
              <a:rPr lang="en-US" altLang="en-US" sz="2000" u="none"/>
              <a:t> can be determined). </a:t>
            </a:r>
            <a:r>
              <a:rPr lang="en-US" altLang="en-US" sz="2400" u="none">
                <a:latin typeface="Times" pitchFamily="2" charset="0"/>
              </a:rPr>
              <a:t> </a:t>
            </a:r>
            <a:r>
              <a:rPr lang="en-US" altLang="en-US" sz="2000" u="none"/>
              <a:t>{1 to x} is the distance in Hz between component 1 (i.e., the lefthandmost  peak) and component x.</a:t>
            </a:r>
          </a:p>
        </p:txBody>
      </p:sp>
      <p:sp>
        <p:nvSpPr>
          <p:cNvPr id="1130501" name="Text Box 5">
            <a:extLst>
              <a:ext uri="{FF2B5EF4-FFF2-40B4-BE49-F238E27FC236}">
                <a16:creationId xmlns:a16="http://schemas.microsoft.com/office/drawing/2014/main" id="{42980403-D8C9-5748-4BBE-554FF1A3F0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3300" y="0"/>
            <a:ext cx="16716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016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75000"/>
              </a:spcBef>
              <a:defRPr/>
            </a:pPr>
            <a:r>
              <a:rPr lang="en-US" sz="1400" u="none">
                <a:solidFill>
                  <a:schemeClr val="folHlink"/>
                </a:solidFill>
                <a:latin typeface="Wingdings" charset="0"/>
                <a:ea typeface="ＭＳ Ｐゴシック" charset="0"/>
              </a:rPr>
              <a:t></a:t>
            </a:r>
            <a:r>
              <a:rPr lang="en-US" sz="1400" u="none">
                <a:solidFill>
                  <a:srgbClr val="D2D2D2"/>
                </a:solidFill>
                <a:latin typeface="Helvetica" charset="0"/>
                <a:ea typeface="ＭＳ Ｐゴシック" charset="0"/>
              </a:rPr>
              <a:t> </a:t>
            </a:r>
            <a:r>
              <a:rPr lang="en-US" sz="1200" u="none">
                <a:solidFill>
                  <a:srgbClr val="D2D2D2"/>
                </a:solidFill>
                <a:latin typeface="Helvetica" charset="0"/>
                <a:ea typeface="ＭＳ Ｐゴシック" charset="0"/>
              </a:rPr>
              <a:t>Spin-spin Coupling</a:t>
            </a:r>
          </a:p>
        </p:txBody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157DF4DF-0EA9-6BA7-C992-7BC5E66344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" y="4953000"/>
            <a:ext cx="9753600" cy="1676400"/>
          </a:xfrm>
          <a:prstGeom prst="rect">
            <a:avLst/>
          </a:prstGeom>
          <a:solidFill>
            <a:schemeClr val="bg1">
              <a:alpha val="6705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u="none">
              <a:solidFill>
                <a:srgbClr val="00BF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794" name="Rectangle 2">
            <a:extLst>
              <a:ext uri="{FF2B5EF4-FFF2-40B4-BE49-F238E27FC236}">
                <a16:creationId xmlns:a16="http://schemas.microsoft.com/office/drawing/2014/main" id="{EF9D963A-7FA4-55DD-4FAA-82FF5363E5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300">
                <a:cs typeface="+mj-cs"/>
              </a:rPr>
              <a:t>Application to a dddd (2</a:t>
            </a:r>
            <a:r>
              <a:rPr lang="en-US" sz="2300" baseline="30000">
                <a:cs typeface="+mj-cs"/>
              </a:rPr>
              <a:t>4</a:t>
            </a:r>
            <a:r>
              <a:rPr lang="en-US" sz="2300">
                <a:cs typeface="+mj-cs"/>
              </a:rPr>
              <a:t> = 16)</a:t>
            </a:r>
          </a:p>
        </p:txBody>
      </p:sp>
      <p:pic>
        <p:nvPicPr>
          <p:cNvPr id="1057795" name="Picture 3">
            <a:extLst>
              <a:ext uri="{FF2B5EF4-FFF2-40B4-BE49-F238E27FC236}">
                <a16:creationId xmlns:a16="http://schemas.microsoft.com/office/drawing/2014/main" id="{2F5DE1EB-4AE8-923B-24C9-F53B717EC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901700"/>
            <a:ext cx="9753600" cy="557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016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57796" name="Text Box 4">
            <a:extLst>
              <a:ext uri="{FF2B5EF4-FFF2-40B4-BE49-F238E27FC236}">
                <a16:creationId xmlns:a16="http://schemas.microsoft.com/office/drawing/2014/main" id="{229D6EAA-4472-A41B-9BC6-144C063FD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3300" y="0"/>
            <a:ext cx="16875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016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75000"/>
              </a:spcBef>
              <a:defRPr/>
            </a:pPr>
            <a:r>
              <a:rPr lang="en-US" sz="1400" u="none">
                <a:solidFill>
                  <a:schemeClr val="folHlink"/>
                </a:solidFill>
                <a:latin typeface="Wingdings" charset="0"/>
                <a:ea typeface="ＭＳ Ｐゴシック" charset="0"/>
              </a:rPr>
              <a:t></a:t>
            </a:r>
            <a:r>
              <a:rPr lang="en-US" sz="1400" u="none">
                <a:solidFill>
                  <a:srgbClr val="D2D2D2"/>
                </a:solidFill>
                <a:latin typeface="Helvetica" charset="0"/>
                <a:ea typeface="ＭＳ Ｐゴシック" charset="0"/>
              </a:rPr>
              <a:t> </a:t>
            </a:r>
            <a:r>
              <a:rPr lang="en-US" sz="1200" u="none">
                <a:solidFill>
                  <a:srgbClr val="D2D2D2"/>
                </a:solidFill>
                <a:latin typeface="Helvetica" charset="0"/>
                <a:ea typeface="ＭＳ Ｐゴシック" charset="0"/>
              </a:rPr>
              <a:t>Spin-spin Coupling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818" name="Text Box 2">
            <a:extLst>
              <a:ext uri="{FF2B5EF4-FFF2-40B4-BE49-F238E27FC236}">
                <a16:creationId xmlns:a16="http://schemas.microsoft.com/office/drawing/2014/main" id="{963493A5-EDF4-17B6-CAF2-FCAA88DE4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819400"/>
            <a:ext cx="9372600" cy="389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defTabSz="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defTabSz="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defTabSz="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defTabSz="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162000"/>
              </a:lnSpc>
              <a:defRPr/>
            </a:pPr>
            <a:r>
              <a:rPr lang="en-US" sz="1600" u="none">
                <a:latin typeface="Helvetica" charset="0"/>
              </a:rPr>
              <a:t>i) 	{1 to 2} is J</a:t>
            </a:r>
            <a:r>
              <a:rPr lang="en-US" sz="1600" u="none" baseline="-25000">
                <a:latin typeface="Helvetica" charset="0"/>
              </a:rPr>
              <a:t>1</a:t>
            </a:r>
            <a:endParaRPr lang="en-US" sz="1600" u="none">
              <a:latin typeface="Helvetica" charset="0"/>
            </a:endParaRPr>
          </a:p>
          <a:p>
            <a:pPr>
              <a:lnSpc>
                <a:spcPct val="162000"/>
              </a:lnSpc>
              <a:defRPr/>
            </a:pPr>
            <a:r>
              <a:rPr lang="en-US" sz="1600" u="none">
                <a:latin typeface="Helvetica" charset="0"/>
              </a:rPr>
              <a:t>ii)	{1 to 3} is J</a:t>
            </a:r>
            <a:r>
              <a:rPr lang="en-US" sz="1600" u="none" baseline="-25000">
                <a:latin typeface="Helvetica" charset="0"/>
              </a:rPr>
              <a:t>2</a:t>
            </a:r>
            <a:endParaRPr lang="en-US" sz="1600" u="none">
              <a:latin typeface="Helvetica" charset="0"/>
            </a:endParaRPr>
          </a:p>
          <a:p>
            <a:pPr>
              <a:lnSpc>
                <a:spcPct val="162000"/>
              </a:lnSpc>
              <a:defRPr/>
            </a:pPr>
            <a:r>
              <a:rPr lang="en-US" sz="1600" u="none">
                <a:latin typeface="Helvetica" charset="0"/>
              </a:rPr>
              <a:t>iii)	remove from further consideration the component corresponding to (J</a:t>
            </a:r>
            <a:r>
              <a:rPr lang="en-US" sz="1600" u="none" baseline="-25000">
                <a:latin typeface="Helvetica" charset="0"/>
              </a:rPr>
              <a:t>1</a:t>
            </a:r>
            <a:r>
              <a:rPr lang="en-US" sz="1600" u="none">
                <a:latin typeface="Helvetica" charset="0"/>
              </a:rPr>
              <a:t> + J</a:t>
            </a:r>
            <a:r>
              <a:rPr lang="en-US" sz="1600" u="none" baseline="-25000">
                <a:latin typeface="Helvetica" charset="0"/>
              </a:rPr>
              <a:t>2</a:t>
            </a:r>
            <a:r>
              <a:rPr lang="en-US" sz="1600" u="none">
                <a:latin typeface="Helvetica" charset="0"/>
              </a:rPr>
              <a:t>)</a:t>
            </a:r>
          </a:p>
          <a:p>
            <a:pPr>
              <a:lnSpc>
                <a:spcPct val="162000"/>
              </a:lnSpc>
              <a:defRPr/>
            </a:pPr>
            <a:r>
              <a:rPr lang="en-US" sz="1600" u="none">
                <a:latin typeface="Helvetica" charset="0"/>
              </a:rPr>
              <a:t>iv)	{1 to next higher </a:t>
            </a:r>
            <a:r>
              <a:rPr lang="en-US" sz="1600" i="1" u="none">
                <a:latin typeface="Helvetica" charset="0"/>
              </a:rPr>
              <a:t>remaining</a:t>
            </a:r>
            <a:r>
              <a:rPr lang="en-US" sz="1600" u="none">
                <a:latin typeface="Helvetica" charset="0"/>
              </a:rPr>
              <a:t> component (i.e., 4 or 5)} is J</a:t>
            </a:r>
            <a:r>
              <a:rPr lang="en-US" sz="1600" u="none" baseline="-25000">
                <a:latin typeface="Helvetica" charset="0"/>
              </a:rPr>
              <a:t>3</a:t>
            </a:r>
            <a:endParaRPr lang="en-US" sz="1600" u="none">
              <a:latin typeface="Helvetica" charset="0"/>
            </a:endParaRPr>
          </a:p>
          <a:p>
            <a:pPr>
              <a:lnSpc>
                <a:spcPct val="162000"/>
              </a:lnSpc>
              <a:defRPr/>
            </a:pPr>
            <a:r>
              <a:rPr lang="en-US" sz="1600" u="none">
                <a:latin typeface="Helvetica" charset="0"/>
              </a:rPr>
              <a:t>	corollary: one of {1 to 4} or {1 to 5} is J</a:t>
            </a:r>
            <a:r>
              <a:rPr lang="en-US" sz="1600" u="none" baseline="-25000">
                <a:latin typeface="Helvetica" charset="0"/>
              </a:rPr>
              <a:t>3</a:t>
            </a:r>
            <a:endParaRPr lang="en-US" sz="1600" u="none">
              <a:latin typeface="Helvetica" charset="0"/>
            </a:endParaRPr>
          </a:p>
          <a:p>
            <a:pPr>
              <a:lnSpc>
                <a:spcPct val="162000"/>
              </a:lnSpc>
              <a:defRPr/>
            </a:pPr>
            <a:r>
              <a:rPr lang="en-US" sz="1600" u="none">
                <a:solidFill>
                  <a:schemeClr val="accent1"/>
                </a:solidFill>
                <a:latin typeface="Helvetica" charset="0"/>
              </a:rPr>
              <a:t>v)	remove from further consideration the components corresponding to the remaining combinations</a:t>
            </a:r>
          </a:p>
          <a:p>
            <a:pPr>
              <a:lnSpc>
                <a:spcPct val="162000"/>
              </a:lnSpc>
              <a:defRPr/>
            </a:pPr>
            <a:r>
              <a:rPr lang="en-US" sz="1600" u="none">
                <a:solidFill>
                  <a:schemeClr val="accent1"/>
                </a:solidFill>
                <a:latin typeface="Helvetica" charset="0"/>
              </a:rPr>
              <a:t>	of the first three J values [i.e., (J</a:t>
            </a:r>
            <a:r>
              <a:rPr lang="en-US" sz="1600" u="none" baseline="-25000">
                <a:solidFill>
                  <a:schemeClr val="accent1"/>
                </a:solidFill>
                <a:latin typeface="Helvetica" charset="0"/>
              </a:rPr>
              <a:t>1</a:t>
            </a:r>
            <a:r>
              <a:rPr lang="en-US" sz="1600" u="none">
                <a:solidFill>
                  <a:schemeClr val="accent1"/>
                </a:solidFill>
                <a:latin typeface="Helvetica" charset="0"/>
              </a:rPr>
              <a:t> + J</a:t>
            </a:r>
            <a:r>
              <a:rPr lang="en-US" sz="1600" u="none" baseline="-25000">
                <a:solidFill>
                  <a:schemeClr val="accent1"/>
                </a:solidFill>
                <a:latin typeface="Helvetica" charset="0"/>
              </a:rPr>
              <a:t>3</a:t>
            </a:r>
            <a:r>
              <a:rPr lang="en-US" sz="1600" u="none">
                <a:solidFill>
                  <a:schemeClr val="accent1"/>
                </a:solidFill>
                <a:latin typeface="Helvetica" charset="0"/>
              </a:rPr>
              <a:t>), (J</a:t>
            </a:r>
            <a:r>
              <a:rPr lang="en-US" sz="1600" u="none" baseline="-25000">
                <a:solidFill>
                  <a:schemeClr val="accent1"/>
                </a:solidFill>
                <a:latin typeface="Helvetica" charset="0"/>
              </a:rPr>
              <a:t>2</a:t>
            </a:r>
            <a:r>
              <a:rPr lang="en-US" sz="1600" u="none">
                <a:solidFill>
                  <a:schemeClr val="accent1"/>
                </a:solidFill>
                <a:latin typeface="Helvetica" charset="0"/>
              </a:rPr>
              <a:t> + J</a:t>
            </a:r>
            <a:r>
              <a:rPr lang="en-US" sz="1600" u="none" baseline="-25000">
                <a:solidFill>
                  <a:schemeClr val="accent1"/>
                </a:solidFill>
                <a:latin typeface="Helvetica" charset="0"/>
              </a:rPr>
              <a:t>3</a:t>
            </a:r>
            <a:r>
              <a:rPr lang="en-US" sz="1600" u="none">
                <a:solidFill>
                  <a:schemeClr val="accent1"/>
                </a:solidFill>
                <a:latin typeface="Helvetica" charset="0"/>
              </a:rPr>
              <a:t>), and (J</a:t>
            </a:r>
            <a:r>
              <a:rPr lang="en-US" sz="1600" u="none" baseline="-25000">
                <a:solidFill>
                  <a:schemeClr val="accent1"/>
                </a:solidFill>
                <a:latin typeface="Helvetica" charset="0"/>
              </a:rPr>
              <a:t>1</a:t>
            </a:r>
            <a:r>
              <a:rPr lang="en-US" sz="1600" u="none">
                <a:solidFill>
                  <a:schemeClr val="accent1"/>
                </a:solidFill>
                <a:latin typeface="Helvetica" charset="0"/>
              </a:rPr>
              <a:t> + J</a:t>
            </a:r>
            <a:r>
              <a:rPr lang="en-US" sz="1600" u="none" baseline="-25000">
                <a:solidFill>
                  <a:schemeClr val="accent1"/>
                </a:solidFill>
                <a:latin typeface="Helvetica" charset="0"/>
              </a:rPr>
              <a:t>2</a:t>
            </a:r>
            <a:r>
              <a:rPr lang="en-US" sz="1600" u="none">
                <a:solidFill>
                  <a:schemeClr val="accent1"/>
                </a:solidFill>
                <a:latin typeface="Helvetica" charset="0"/>
              </a:rPr>
              <a:t> + J</a:t>
            </a:r>
            <a:r>
              <a:rPr lang="en-US" sz="1600" u="none" baseline="-25000">
                <a:solidFill>
                  <a:schemeClr val="accent1"/>
                </a:solidFill>
                <a:latin typeface="Helvetica" charset="0"/>
              </a:rPr>
              <a:t>3</a:t>
            </a:r>
            <a:r>
              <a:rPr lang="en-US" sz="1600" u="none">
                <a:solidFill>
                  <a:schemeClr val="accent1"/>
                </a:solidFill>
                <a:latin typeface="Helvetica" charset="0"/>
              </a:rPr>
              <a:t>)</a:t>
            </a:r>
          </a:p>
          <a:p>
            <a:pPr>
              <a:lnSpc>
                <a:spcPct val="162000"/>
              </a:lnSpc>
              <a:defRPr/>
            </a:pPr>
            <a:r>
              <a:rPr lang="en-US" sz="1600" u="none">
                <a:solidFill>
                  <a:schemeClr val="accent1"/>
                </a:solidFill>
                <a:latin typeface="Helvetica" charset="0"/>
              </a:rPr>
              <a:t>vi)	{1 to the next higher </a:t>
            </a:r>
            <a:r>
              <a:rPr lang="en-US" sz="1600" i="1" u="none">
                <a:solidFill>
                  <a:schemeClr val="accent1"/>
                </a:solidFill>
                <a:latin typeface="Helvetica" charset="0"/>
              </a:rPr>
              <a:t>remaining</a:t>
            </a:r>
            <a:r>
              <a:rPr lang="en-US" sz="1600" u="none">
                <a:solidFill>
                  <a:schemeClr val="accent1"/>
                </a:solidFill>
                <a:latin typeface="Helvetica" charset="0"/>
              </a:rPr>
              <a:t> component} is J</a:t>
            </a:r>
            <a:r>
              <a:rPr lang="en-US" sz="1600" u="none" baseline="-25000">
                <a:solidFill>
                  <a:schemeClr val="accent1"/>
                </a:solidFill>
                <a:latin typeface="Helvetica" charset="0"/>
              </a:rPr>
              <a:t>4</a:t>
            </a:r>
            <a:endParaRPr lang="en-US" sz="1600" u="none">
              <a:solidFill>
                <a:schemeClr val="accent1"/>
              </a:solidFill>
              <a:latin typeface="Helvetica" charset="0"/>
            </a:endParaRPr>
          </a:p>
          <a:p>
            <a:pPr>
              <a:lnSpc>
                <a:spcPct val="162000"/>
              </a:lnSpc>
              <a:defRPr/>
            </a:pPr>
            <a:r>
              <a:rPr lang="en-US" sz="1600" u="none">
                <a:solidFill>
                  <a:schemeClr val="accent1"/>
                </a:solidFill>
                <a:latin typeface="Helvetica" charset="0"/>
              </a:rPr>
              <a:t>	corollary: one of {1 to 5} through {1 to 9} is J</a:t>
            </a:r>
            <a:r>
              <a:rPr lang="en-US" sz="1600" u="none" baseline="-25000">
                <a:solidFill>
                  <a:schemeClr val="accent1"/>
                </a:solidFill>
                <a:latin typeface="Helvetica" charset="0"/>
              </a:rPr>
              <a:t>4</a:t>
            </a:r>
            <a:endParaRPr lang="en-US" sz="1600" u="none">
              <a:solidFill>
                <a:schemeClr val="accent1"/>
              </a:solidFill>
              <a:latin typeface="Helvetica" charset="0"/>
            </a:endParaRPr>
          </a:p>
          <a:p>
            <a:pPr>
              <a:defRPr/>
            </a:pPr>
            <a:endParaRPr lang="en-US" sz="1600" u="none">
              <a:solidFill>
                <a:schemeClr val="accent1"/>
              </a:solidFill>
              <a:latin typeface="Helvetica" charset="0"/>
            </a:endParaRPr>
          </a:p>
        </p:txBody>
      </p:sp>
      <p:sp>
        <p:nvSpPr>
          <p:cNvPr id="1058819" name="Rectangle 3">
            <a:extLst>
              <a:ext uri="{FF2B5EF4-FFF2-40B4-BE49-F238E27FC236}">
                <a16:creationId xmlns:a16="http://schemas.microsoft.com/office/drawing/2014/main" id="{E77A7668-50A5-A5F3-611D-D6D740BF62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3400"/>
            <a:ext cx="102870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latin typeface="Helvetica" charset="0"/>
              <a:ea typeface="ＭＳ Ｐゴシック" charset="0"/>
            </a:endParaRPr>
          </a:p>
        </p:txBody>
      </p:sp>
      <p:sp>
        <p:nvSpPr>
          <p:cNvPr id="1058820" name="Text Box 4">
            <a:extLst>
              <a:ext uri="{FF2B5EF4-FFF2-40B4-BE49-F238E27FC236}">
                <a16:creationId xmlns:a16="http://schemas.microsoft.com/office/drawing/2014/main" id="{E2227442-5369-81AF-536A-9F4F5D6DF5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28600"/>
            <a:ext cx="9372600" cy="231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FEFF7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40000"/>
              </a:lnSpc>
            </a:pPr>
            <a:r>
              <a:rPr lang="en-US" altLang="en-US" sz="2000" u="none"/>
              <a:t>2. Systematically identify the J's by the following series of steps.  Adopt the convention that J</a:t>
            </a:r>
            <a:r>
              <a:rPr lang="en-US" altLang="en-US" sz="2000" u="none" baseline="-25000"/>
              <a:t>1</a:t>
            </a:r>
            <a:r>
              <a:rPr lang="en-US" altLang="en-US" sz="2000" u="none"/>
              <a:t> ≤ J</a:t>
            </a:r>
            <a:r>
              <a:rPr lang="en-US" altLang="en-US" sz="2000" u="none" baseline="-25000"/>
              <a:t>2</a:t>
            </a:r>
            <a:r>
              <a:rPr lang="en-US" altLang="en-US" sz="2000" u="none"/>
              <a:t> ≤ J</a:t>
            </a:r>
            <a:r>
              <a:rPr lang="en-US" altLang="en-US" sz="2000" u="none" baseline="-25000"/>
              <a:t>3</a:t>
            </a:r>
            <a:r>
              <a:rPr lang="en-US" altLang="en-US" sz="2000" u="none"/>
              <a:t> ≤ J</a:t>
            </a:r>
            <a:r>
              <a:rPr lang="en-US" altLang="en-US" sz="2000" u="none" baseline="-25000"/>
              <a:t>4</a:t>
            </a:r>
            <a:r>
              <a:rPr lang="en-US" altLang="en-US" sz="2000" u="none"/>
              <a:t> ≤ … J</a:t>
            </a:r>
            <a:r>
              <a:rPr lang="en-US" altLang="en-US" sz="2000" u="none" baseline="-25000"/>
              <a:t>n</a:t>
            </a:r>
            <a:r>
              <a:rPr lang="en-US" altLang="en-US" sz="2000" u="none"/>
              <a:t>.  Appreciate that for J</a:t>
            </a:r>
            <a:r>
              <a:rPr lang="en-US" altLang="en-US" sz="2000" u="none" baseline="-25000"/>
              <a:t>3</a:t>
            </a:r>
            <a:r>
              <a:rPr lang="en-US" altLang="en-US" sz="2000" u="none"/>
              <a:t> and beyond it is necessary to have first determined the previous coupling constants (e.g., both J</a:t>
            </a:r>
            <a:r>
              <a:rPr lang="en-US" altLang="en-US" sz="2000" u="none" baseline="-25000"/>
              <a:t>1</a:t>
            </a:r>
            <a:r>
              <a:rPr lang="en-US" altLang="en-US" sz="2000" u="none"/>
              <a:t> and J</a:t>
            </a:r>
            <a:r>
              <a:rPr lang="en-US" altLang="en-US" sz="2000" u="none" baseline="-25000"/>
              <a:t>2</a:t>
            </a:r>
            <a:r>
              <a:rPr lang="en-US" altLang="en-US" sz="2000" u="none"/>
              <a:t> must be known before J</a:t>
            </a:r>
            <a:r>
              <a:rPr lang="en-US" altLang="en-US" sz="2000" u="none" baseline="-25000"/>
              <a:t>3</a:t>
            </a:r>
            <a:r>
              <a:rPr lang="en-US" altLang="en-US" sz="2000" u="none"/>
              <a:t> can be determined). </a:t>
            </a:r>
            <a:r>
              <a:rPr lang="en-US" altLang="en-US" sz="2400" u="none">
                <a:latin typeface="Times" pitchFamily="2" charset="0"/>
              </a:rPr>
              <a:t> </a:t>
            </a:r>
            <a:r>
              <a:rPr lang="en-US" altLang="en-US" sz="2000" u="none"/>
              <a:t>{1 to x} is the distance in Hz between component 1 (i.e., the lefthandmost  peak) and component x.</a:t>
            </a:r>
          </a:p>
        </p:txBody>
      </p:sp>
      <p:sp>
        <p:nvSpPr>
          <p:cNvPr id="1058821" name="Text Box 5">
            <a:extLst>
              <a:ext uri="{FF2B5EF4-FFF2-40B4-BE49-F238E27FC236}">
                <a16:creationId xmlns:a16="http://schemas.microsoft.com/office/drawing/2014/main" id="{D4281496-8C3C-C1BC-D8DF-FA8B42111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3300" y="0"/>
            <a:ext cx="16716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016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75000"/>
              </a:spcBef>
              <a:defRPr/>
            </a:pPr>
            <a:r>
              <a:rPr lang="en-US" sz="1400" u="none">
                <a:solidFill>
                  <a:schemeClr val="folHlink"/>
                </a:solidFill>
                <a:latin typeface="Wingdings" charset="0"/>
                <a:ea typeface="ＭＳ Ｐゴシック" charset="0"/>
              </a:rPr>
              <a:t></a:t>
            </a:r>
            <a:r>
              <a:rPr lang="en-US" sz="1400" u="none">
                <a:solidFill>
                  <a:srgbClr val="D2D2D2"/>
                </a:solidFill>
                <a:latin typeface="Helvetica" charset="0"/>
                <a:ea typeface="ＭＳ Ｐゴシック" charset="0"/>
              </a:rPr>
              <a:t> </a:t>
            </a:r>
            <a:r>
              <a:rPr lang="en-US" sz="1200" u="none">
                <a:solidFill>
                  <a:srgbClr val="D2D2D2"/>
                </a:solidFill>
                <a:latin typeface="Helvetica" charset="0"/>
                <a:ea typeface="ＭＳ Ｐゴシック" charset="0"/>
              </a:rPr>
              <a:t>Spin-spin Coupling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842" name="Rectangle 2">
            <a:extLst>
              <a:ext uri="{FF2B5EF4-FFF2-40B4-BE49-F238E27FC236}">
                <a16:creationId xmlns:a16="http://schemas.microsoft.com/office/drawing/2014/main" id="{2AB9ED31-7AD3-80E1-7848-BD841A9123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300">
                <a:cs typeface="+mj-cs"/>
              </a:rPr>
              <a:t>Application to a dddd (2</a:t>
            </a:r>
            <a:r>
              <a:rPr lang="en-US" sz="2300" baseline="30000">
                <a:cs typeface="+mj-cs"/>
              </a:rPr>
              <a:t>4</a:t>
            </a:r>
            <a:r>
              <a:rPr lang="en-US" sz="2300">
                <a:cs typeface="+mj-cs"/>
              </a:rPr>
              <a:t> = 16)</a:t>
            </a:r>
          </a:p>
        </p:txBody>
      </p:sp>
      <p:pic>
        <p:nvPicPr>
          <p:cNvPr id="1059843" name="Picture 3">
            <a:extLst>
              <a:ext uri="{FF2B5EF4-FFF2-40B4-BE49-F238E27FC236}">
                <a16:creationId xmlns:a16="http://schemas.microsoft.com/office/drawing/2014/main" id="{D588B572-4ECE-1A91-7B62-5A72AC67B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990600"/>
            <a:ext cx="9753600" cy="557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016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59844" name="Text Box 4">
            <a:extLst>
              <a:ext uri="{FF2B5EF4-FFF2-40B4-BE49-F238E27FC236}">
                <a16:creationId xmlns:a16="http://schemas.microsoft.com/office/drawing/2014/main" id="{AEA4CEEA-0870-FF59-1DED-DDC556F0C4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3300" y="0"/>
            <a:ext cx="16875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016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75000"/>
              </a:spcBef>
              <a:defRPr/>
            </a:pPr>
            <a:r>
              <a:rPr lang="en-US" sz="1400" u="none">
                <a:solidFill>
                  <a:schemeClr val="folHlink"/>
                </a:solidFill>
                <a:latin typeface="Wingdings" charset="0"/>
                <a:ea typeface="ＭＳ Ｐゴシック" charset="0"/>
              </a:rPr>
              <a:t></a:t>
            </a:r>
            <a:r>
              <a:rPr lang="en-US" sz="1400" u="none">
                <a:solidFill>
                  <a:srgbClr val="D2D2D2"/>
                </a:solidFill>
                <a:latin typeface="Helvetica" charset="0"/>
                <a:ea typeface="ＭＳ Ｐゴシック" charset="0"/>
              </a:rPr>
              <a:t> </a:t>
            </a:r>
            <a:r>
              <a:rPr lang="en-US" sz="1200" u="none">
                <a:solidFill>
                  <a:srgbClr val="D2D2D2"/>
                </a:solidFill>
                <a:latin typeface="Helvetica" charset="0"/>
                <a:ea typeface="ＭＳ Ｐゴシック" charset="0"/>
              </a:rPr>
              <a:t>Spin-spin Coupling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866" name="Rectangle 2">
            <a:extLst>
              <a:ext uri="{FF2B5EF4-FFF2-40B4-BE49-F238E27FC236}">
                <a16:creationId xmlns:a16="http://schemas.microsoft.com/office/drawing/2014/main" id="{3CCE7BB1-594E-5DB9-6927-B78C737573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300"/>
              <a:t>Assigning Component #</a:t>
            </a:r>
            <a:r>
              <a:rPr lang="ja-JP" altLang="en-US" sz="2300">
                <a:latin typeface="Arial" panose="020B0604020202020204" pitchFamily="34" charset="0"/>
              </a:rPr>
              <a:t>’</a:t>
            </a:r>
            <a:r>
              <a:rPr lang="en-US" altLang="ja-JP" sz="2300"/>
              <a:t>s is Harder for Some Multiplets (e.g., dddddd)</a:t>
            </a:r>
            <a:endParaRPr lang="en-US" altLang="en-US"/>
          </a:p>
        </p:txBody>
      </p:sp>
      <p:pic>
        <p:nvPicPr>
          <p:cNvPr id="21506" name="Picture 3">
            <a:extLst>
              <a:ext uri="{FF2B5EF4-FFF2-40B4-BE49-F238E27FC236}">
                <a16:creationId xmlns:a16="http://schemas.microsoft.com/office/drawing/2014/main" id="{6B6216EF-C6AD-22C6-D395-52E41C14C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55"/>
          <a:stretch>
            <a:fillRect/>
          </a:stretch>
        </p:blipFill>
        <p:spPr bwMode="auto">
          <a:xfrm>
            <a:off x="1371600" y="1346200"/>
            <a:ext cx="8496300" cy="528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0868" name="Rectangle 4">
            <a:extLst>
              <a:ext uri="{FF2B5EF4-FFF2-40B4-BE49-F238E27FC236}">
                <a16:creationId xmlns:a16="http://schemas.microsoft.com/office/drawing/2014/main" id="{B90D6A68-DBAB-A065-3444-C54CBCC57D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066800"/>
            <a:ext cx="609600" cy="556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latin typeface="Helvetica" charset="0"/>
              <a:ea typeface="ＭＳ Ｐゴシック" charset="0"/>
            </a:endParaRPr>
          </a:p>
        </p:txBody>
      </p:sp>
      <p:sp>
        <p:nvSpPr>
          <p:cNvPr id="1060869" name="Rectangle 5">
            <a:extLst>
              <a:ext uri="{FF2B5EF4-FFF2-40B4-BE49-F238E27FC236}">
                <a16:creationId xmlns:a16="http://schemas.microsoft.com/office/drawing/2014/main" id="{F8519729-0F4D-F514-C505-FFBC144608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715000"/>
            <a:ext cx="9677400" cy="990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latin typeface="Helvetica" charset="0"/>
              <a:ea typeface="ＭＳ Ｐゴシック" charset="0"/>
            </a:endParaRPr>
          </a:p>
        </p:txBody>
      </p:sp>
      <p:sp>
        <p:nvSpPr>
          <p:cNvPr id="1060870" name="Rectangle 6">
            <a:extLst>
              <a:ext uri="{FF2B5EF4-FFF2-40B4-BE49-F238E27FC236}">
                <a16:creationId xmlns:a16="http://schemas.microsoft.com/office/drawing/2014/main" id="{1C76025C-B730-C48D-3320-A009E4F5F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0" y="1066800"/>
            <a:ext cx="16764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latin typeface="Helvetica" charset="0"/>
              <a:ea typeface="ＭＳ Ｐゴシック" charset="0"/>
            </a:endParaRPr>
          </a:p>
        </p:txBody>
      </p:sp>
      <p:pic>
        <p:nvPicPr>
          <p:cNvPr id="1060871" name="Picture 7">
            <a:extLst>
              <a:ext uri="{FF2B5EF4-FFF2-40B4-BE49-F238E27FC236}">
                <a16:creationId xmlns:a16="http://schemas.microsoft.com/office/drawing/2014/main" id="{032D1B33-3B70-4D90-ABAC-6536DD04B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600200"/>
            <a:ext cx="3086100" cy="210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016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60872" name="Text Box 8">
            <a:extLst>
              <a:ext uri="{FF2B5EF4-FFF2-40B4-BE49-F238E27FC236}">
                <a16:creationId xmlns:a16="http://schemas.microsoft.com/office/drawing/2014/main" id="{F147F792-9666-BA24-6FC3-E9622B8ADE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3300" y="0"/>
            <a:ext cx="16875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016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75000"/>
              </a:spcBef>
              <a:defRPr/>
            </a:pPr>
            <a:r>
              <a:rPr lang="en-US" sz="1400" u="none">
                <a:solidFill>
                  <a:schemeClr val="folHlink"/>
                </a:solidFill>
                <a:latin typeface="Wingdings" charset="0"/>
                <a:ea typeface="ＭＳ Ｐゴシック" charset="0"/>
              </a:rPr>
              <a:t></a:t>
            </a:r>
            <a:r>
              <a:rPr lang="en-US" sz="1400" u="none">
                <a:solidFill>
                  <a:srgbClr val="D2D2D2"/>
                </a:solidFill>
                <a:latin typeface="Helvetica" charset="0"/>
                <a:ea typeface="ＭＳ Ｐゴシック" charset="0"/>
              </a:rPr>
              <a:t> </a:t>
            </a:r>
            <a:r>
              <a:rPr lang="en-US" sz="1200" u="none">
                <a:solidFill>
                  <a:srgbClr val="D2D2D2"/>
                </a:solidFill>
                <a:latin typeface="Helvetica" charset="0"/>
                <a:ea typeface="ＭＳ Ｐゴシック" charset="0"/>
              </a:rPr>
              <a:t>Spin-spin Coupling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890" name="Rectangle 2">
            <a:extLst>
              <a:ext uri="{FF2B5EF4-FFF2-40B4-BE49-F238E27FC236}">
                <a16:creationId xmlns:a16="http://schemas.microsoft.com/office/drawing/2014/main" id="{5C61DC94-09D0-5877-F499-7DDB8DE11E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Resolution Enhancement: </a:t>
            </a:r>
            <a:r>
              <a:rPr lang="en-US">
                <a:solidFill>
                  <a:srgbClr val="FF8C01"/>
                </a:solidFill>
                <a:cs typeface="+mj-cs"/>
              </a:rPr>
              <a:t>Relative Line Intensity</a:t>
            </a:r>
            <a:r>
              <a:rPr lang="en-US">
                <a:cs typeface="+mj-cs"/>
              </a:rPr>
              <a:t> Now Easier</a:t>
            </a:r>
          </a:p>
        </p:txBody>
      </p:sp>
      <p:pic>
        <p:nvPicPr>
          <p:cNvPr id="22530" name="Picture 3">
            <a:extLst>
              <a:ext uri="{FF2B5EF4-FFF2-40B4-BE49-F238E27FC236}">
                <a16:creationId xmlns:a16="http://schemas.microsoft.com/office/drawing/2014/main" id="{9DF9A8B3-FFE1-0CA0-EC90-7D88EFC1D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1076325"/>
            <a:ext cx="8496300" cy="55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1892" name="Rectangle 4">
            <a:extLst>
              <a:ext uri="{FF2B5EF4-FFF2-40B4-BE49-F238E27FC236}">
                <a16:creationId xmlns:a16="http://schemas.microsoft.com/office/drawing/2014/main" id="{A1181BEC-3E95-8EC7-6B0D-DF88F9523C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6096000"/>
            <a:ext cx="18288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latin typeface="Helvetica" charset="0"/>
              <a:ea typeface="ＭＳ Ｐゴシック" charset="0"/>
            </a:endParaRPr>
          </a:p>
        </p:txBody>
      </p:sp>
      <p:sp>
        <p:nvSpPr>
          <p:cNvPr id="1061893" name="Rectangle 5">
            <a:extLst>
              <a:ext uri="{FF2B5EF4-FFF2-40B4-BE49-F238E27FC236}">
                <a16:creationId xmlns:a16="http://schemas.microsoft.com/office/drawing/2014/main" id="{A4D8DDE2-22BE-8E2B-9BCC-170C75B670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066800"/>
            <a:ext cx="609600" cy="5257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latin typeface="Helvetica" charset="0"/>
              <a:ea typeface="ＭＳ Ｐゴシック" charset="0"/>
            </a:endParaRPr>
          </a:p>
        </p:txBody>
      </p:sp>
      <p:sp>
        <p:nvSpPr>
          <p:cNvPr id="1061894" name="Rectangle 6">
            <a:extLst>
              <a:ext uri="{FF2B5EF4-FFF2-40B4-BE49-F238E27FC236}">
                <a16:creationId xmlns:a16="http://schemas.microsoft.com/office/drawing/2014/main" id="{38BDA638-77F7-8FBE-ACAE-74A3B59293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5867400"/>
            <a:ext cx="4953000" cy="990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latin typeface="Helvetica" charset="0"/>
              <a:ea typeface="ＭＳ Ｐゴシック" charset="0"/>
            </a:endParaRPr>
          </a:p>
        </p:txBody>
      </p:sp>
      <p:sp>
        <p:nvSpPr>
          <p:cNvPr id="1061895" name="Rectangle 7">
            <a:extLst>
              <a:ext uri="{FF2B5EF4-FFF2-40B4-BE49-F238E27FC236}">
                <a16:creationId xmlns:a16="http://schemas.microsoft.com/office/drawing/2014/main" id="{2945E950-F3EF-B07F-B827-4257A0E157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1066800"/>
            <a:ext cx="8382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latin typeface="Helvetica" charset="0"/>
              <a:ea typeface="ＭＳ Ｐゴシック" charset="0"/>
            </a:endParaRPr>
          </a:p>
        </p:txBody>
      </p:sp>
      <p:sp>
        <p:nvSpPr>
          <p:cNvPr id="1061896" name="Text Box 8">
            <a:extLst>
              <a:ext uri="{FF2B5EF4-FFF2-40B4-BE49-F238E27FC236}">
                <a16:creationId xmlns:a16="http://schemas.microsoft.com/office/drawing/2014/main" id="{82ABB7B2-E4B9-782C-DB17-76AA195D5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2425" y="4495800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u="none">
                <a:solidFill>
                  <a:srgbClr val="FF8C01"/>
                </a:solidFill>
                <a:latin typeface="Helvetica" charset="0"/>
                <a:ea typeface="ＭＳ Ｐゴシック" charset="0"/>
              </a:rPr>
              <a:t>1</a:t>
            </a:r>
            <a:endParaRPr lang="en-US" sz="4000" u="none">
              <a:solidFill>
                <a:srgbClr val="FF8C01"/>
              </a:solidFill>
              <a:latin typeface="Helvetica" charset="0"/>
              <a:ea typeface="ＭＳ Ｐゴシック" charset="0"/>
            </a:endParaRPr>
          </a:p>
        </p:txBody>
      </p:sp>
      <p:sp>
        <p:nvSpPr>
          <p:cNvPr id="1061897" name="Text Box 9">
            <a:extLst>
              <a:ext uri="{FF2B5EF4-FFF2-40B4-BE49-F238E27FC236}">
                <a16:creationId xmlns:a16="http://schemas.microsoft.com/office/drawing/2014/main" id="{CD49FE95-ED33-FC3C-805B-AC32947173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4495800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u="none">
                <a:solidFill>
                  <a:srgbClr val="FF8C01"/>
                </a:solidFill>
                <a:latin typeface="Helvetica" charset="0"/>
                <a:ea typeface="ＭＳ Ｐゴシック" charset="0"/>
              </a:rPr>
              <a:t>1</a:t>
            </a:r>
            <a:endParaRPr lang="en-US" sz="4000" u="none">
              <a:solidFill>
                <a:srgbClr val="FF8C01"/>
              </a:solidFill>
              <a:latin typeface="Helvetica" charset="0"/>
              <a:ea typeface="ＭＳ Ｐゴシック" charset="0"/>
            </a:endParaRPr>
          </a:p>
        </p:txBody>
      </p:sp>
      <p:sp>
        <p:nvSpPr>
          <p:cNvPr id="1061898" name="Text Box 10">
            <a:extLst>
              <a:ext uri="{FF2B5EF4-FFF2-40B4-BE49-F238E27FC236}">
                <a16:creationId xmlns:a16="http://schemas.microsoft.com/office/drawing/2014/main" id="{254BCD2C-B6F0-8101-A55F-3980F0F48C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505200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u="none">
                <a:solidFill>
                  <a:srgbClr val="FF8C01"/>
                </a:solidFill>
                <a:latin typeface="Helvetica" charset="0"/>
                <a:ea typeface="ＭＳ Ｐゴシック" charset="0"/>
              </a:rPr>
              <a:t>3</a:t>
            </a:r>
            <a:endParaRPr lang="en-US" sz="4000" u="none">
              <a:latin typeface="Helvetica" charset="0"/>
              <a:ea typeface="ＭＳ Ｐゴシック" charset="0"/>
            </a:endParaRPr>
          </a:p>
        </p:txBody>
      </p:sp>
      <p:sp>
        <p:nvSpPr>
          <p:cNvPr id="1061899" name="Text Box 11">
            <a:extLst>
              <a:ext uri="{FF2B5EF4-FFF2-40B4-BE49-F238E27FC236}">
                <a16:creationId xmlns:a16="http://schemas.microsoft.com/office/drawing/2014/main" id="{194DB181-13D1-F8F9-7289-1613FDD60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505200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u="none">
                <a:solidFill>
                  <a:srgbClr val="FF8C01"/>
                </a:solidFill>
                <a:latin typeface="Helvetica" charset="0"/>
                <a:ea typeface="ＭＳ Ｐゴシック" charset="0"/>
              </a:rPr>
              <a:t>3</a:t>
            </a:r>
            <a:endParaRPr lang="en-US" sz="4000" u="none">
              <a:solidFill>
                <a:srgbClr val="FF8C01"/>
              </a:solidFill>
              <a:latin typeface="Helvetica" charset="0"/>
              <a:ea typeface="ＭＳ Ｐゴシック" charset="0"/>
            </a:endParaRPr>
          </a:p>
        </p:txBody>
      </p:sp>
      <p:sp>
        <p:nvSpPr>
          <p:cNvPr id="1061900" name="Text Box 12">
            <a:extLst>
              <a:ext uri="{FF2B5EF4-FFF2-40B4-BE49-F238E27FC236}">
                <a16:creationId xmlns:a16="http://schemas.microsoft.com/office/drawing/2014/main" id="{E1844550-8B4D-02FD-FC10-A1A49BDE1D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3505200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u="none">
                <a:solidFill>
                  <a:srgbClr val="FF8C01"/>
                </a:solidFill>
                <a:latin typeface="Helvetica" charset="0"/>
                <a:ea typeface="ＭＳ Ｐゴシック" charset="0"/>
              </a:rPr>
              <a:t>5</a:t>
            </a:r>
            <a:endParaRPr lang="en-US" sz="4000" u="none">
              <a:solidFill>
                <a:srgbClr val="FF8C01"/>
              </a:solidFill>
              <a:latin typeface="Helvetica" charset="0"/>
              <a:ea typeface="ＭＳ Ｐゴシック" charset="0"/>
            </a:endParaRPr>
          </a:p>
        </p:txBody>
      </p:sp>
      <p:sp>
        <p:nvSpPr>
          <p:cNvPr id="1061901" name="Text Box 13">
            <a:extLst>
              <a:ext uri="{FF2B5EF4-FFF2-40B4-BE49-F238E27FC236}">
                <a16:creationId xmlns:a16="http://schemas.microsoft.com/office/drawing/2014/main" id="{DF56E374-7A8D-8BFD-0949-E184E262E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4191000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u="none">
                <a:solidFill>
                  <a:srgbClr val="FF8C01"/>
                </a:solidFill>
                <a:latin typeface="Helvetica" charset="0"/>
                <a:ea typeface="ＭＳ Ｐゴシック" charset="0"/>
              </a:rPr>
              <a:t>2</a:t>
            </a:r>
            <a:endParaRPr lang="en-US" sz="4000" u="none">
              <a:solidFill>
                <a:srgbClr val="FF8C01"/>
              </a:solidFill>
              <a:latin typeface="Helvetica" charset="0"/>
              <a:ea typeface="ＭＳ Ｐゴシック" charset="0"/>
            </a:endParaRPr>
          </a:p>
        </p:txBody>
      </p:sp>
      <p:sp>
        <p:nvSpPr>
          <p:cNvPr id="1061902" name="Text Box 14">
            <a:extLst>
              <a:ext uri="{FF2B5EF4-FFF2-40B4-BE49-F238E27FC236}">
                <a16:creationId xmlns:a16="http://schemas.microsoft.com/office/drawing/2014/main" id="{B9631593-B140-A656-E7ED-0A70726049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3505200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u="none">
                <a:solidFill>
                  <a:srgbClr val="FF8C01"/>
                </a:solidFill>
                <a:latin typeface="Helvetica" charset="0"/>
                <a:ea typeface="ＭＳ Ｐゴシック" charset="0"/>
              </a:rPr>
              <a:t>3</a:t>
            </a:r>
            <a:endParaRPr lang="en-US" sz="4000" u="none">
              <a:solidFill>
                <a:srgbClr val="FF8C01"/>
              </a:solidFill>
              <a:latin typeface="Helvetica" charset="0"/>
              <a:ea typeface="ＭＳ Ｐゴシック" charset="0"/>
            </a:endParaRPr>
          </a:p>
        </p:txBody>
      </p:sp>
      <p:sp>
        <p:nvSpPr>
          <p:cNvPr id="1061903" name="Text Box 15">
            <a:extLst>
              <a:ext uri="{FF2B5EF4-FFF2-40B4-BE49-F238E27FC236}">
                <a16:creationId xmlns:a16="http://schemas.microsoft.com/office/drawing/2014/main" id="{223A5203-51E6-7BFA-AA49-37ADBE0207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362200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u="none">
                <a:solidFill>
                  <a:srgbClr val="FF8C01"/>
                </a:solidFill>
                <a:latin typeface="Helvetica" charset="0"/>
                <a:ea typeface="ＭＳ Ｐゴシック" charset="0"/>
              </a:rPr>
              <a:t>8</a:t>
            </a:r>
            <a:endParaRPr lang="en-US" sz="4000" u="none">
              <a:solidFill>
                <a:srgbClr val="FF8C01"/>
              </a:solidFill>
              <a:latin typeface="Helvetica" charset="0"/>
              <a:ea typeface="ＭＳ Ｐゴシック" charset="0"/>
            </a:endParaRPr>
          </a:p>
        </p:txBody>
      </p:sp>
      <p:sp>
        <p:nvSpPr>
          <p:cNvPr id="1061904" name="Text Box 16">
            <a:extLst>
              <a:ext uri="{FF2B5EF4-FFF2-40B4-BE49-F238E27FC236}">
                <a16:creationId xmlns:a16="http://schemas.microsoft.com/office/drawing/2014/main" id="{88FF39EB-281A-B021-CDCF-387F17809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0825" y="2362200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u="none">
                <a:solidFill>
                  <a:srgbClr val="FF8C01"/>
                </a:solidFill>
                <a:latin typeface="Helvetica" charset="0"/>
                <a:ea typeface="ＭＳ Ｐゴシック" charset="0"/>
              </a:rPr>
              <a:t>6</a:t>
            </a:r>
            <a:endParaRPr lang="en-US" sz="4000" u="none">
              <a:solidFill>
                <a:srgbClr val="FF8C01"/>
              </a:solidFill>
              <a:latin typeface="Helvetica" charset="0"/>
              <a:ea typeface="ＭＳ Ｐゴシック" charset="0"/>
            </a:endParaRPr>
          </a:p>
        </p:txBody>
      </p:sp>
      <p:pic>
        <p:nvPicPr>
          <p:cNvPr id="1061905" name="Picture 17">
            <a:extLst>
              <a:ext uri="{FF2B5EF4-FFF2-40B4-BE49-F238E27FC236}">
                <a16:creationId xmlns:a16="http://schemas.microsoft.com/office/drawing/2014/main" id="{14B4F594-C02D-4FFF-DD60-297EBEBA9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90600"/>
            <a:ext cx="7188200" cy="210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016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61906" name="Picture 18">
            <a:extLst>
              <a:ext uri="{FF2B5EF4-FFF2-40B4-BE49-F238E27FC236}">
                <a16:creationId xmlns:a16="http://schemas.microsoft.com/office/drawing/2014/main" id="{ABB2ED4A-A954-2652-50A6-8CF879FA3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0" y="5283200"/>
            <a:ext cx="1536700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016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61907" name="Text Box 19">
            <a:extLst>
              <a:ext uri="{FF2B5EF4-FFF2-40B4-BE49-F238E27FC236}">
                <a16:creationId xmlns:a16="http://schemas.microsoft.com/office/drawing/2014/main" id="{7E39976D-AE65-6826-1CA9-FD164D1A60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3300" y="0"/>
            <a:ext cx="16875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016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75000"/>
              </a:spcBef>
              <a:defRPr/>
            </a:pPr>
            <a:r>
              <a:rPr lang="en-US" sz="1400" u="none">
                <a:solidFill>
                  <a:schemeClr val="folHlink"/>
                </a:solidFill>
                <a:latin typeface="Wingdings" charset="0"/>
                <a:ea typeface="ＭＳ Ｐゴシック" charset="0"/>
              </a:rPr>
              <a:t></a:t>
            </a:r>
            <a:r>
              <a:rPr lang="en-US" sz="1400" u="none">
                <a:solidFill>
                  <a:srgbClr val="D2D2D2"/>
                </a:solidFill>
                <a:latin typeface="Helvetica" charset="0"/>
                <a:ea typeface="ＭＳ Ｐゴシック" charset="0"/>
              </a:rPr>
              <a:t> </a:t>
            </a:r>
            <a:r>
              <a:rPr lang="en-US" sz="1200" u="none">
                <a:solidFill>
                  <a:srgbClr val="D2D2D2"/>
                </a:solidFill>
                <a:latin typeface="Helvetica" charset="0"/>
                <a:ea typeface="ＭＳ Ｐゴシック" charset="0"/>
              </a:rPr>
              <a:t>Spin-spin Coupling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914" name="Rectangle 2">
            <a:extLst>
              <a:ext uri="{FF2B5EF4-FFF2-40B4-BE49-F238E27FC236}">
                <a16:creationId xmlns:a16="http://schemas.microsoft.com/office/drawing/2014/main" id="{2898A803-CDA7-1E88-B450-B5EDF2DA19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Splitting Tree: to Confirm the Assignments</a:t>
            </a:r>
          </a:p>
        </p:txBody>
      </p:sp>
      <p:pic>
        <p:nvPicPr>
          <p:cNvPr id="23554" name="Picture 3">
            <a:extLst>
              <a:ext uri="{FF2B5EF4-FFF2-40B4-BE49-F238E27FC236}">
                <a16:creationId xmlns:a16="http://schemas.microsoft.com/office/drawing/2014/main" id="{1FBD6A4A-4A83-5AD1-D6DE-7758BDF3F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46"/>
          <a:stretch>
            <a:fillRect/>
          </a:stretch>
        </p:blipFill>
        <p:spPr bwMode="auto">
          <a:xfrm>
            <a:off x="895350" y="1524000"/>
            <a:ext cx="84963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2916" name="Rectangle 4">
            <a:extLst>
              <a:ext uri="{FF2B5EF4-FFF2-40B4-BE49-F238E27FC236}">
                <a16:creationId xmlns:a16="http://schemas.microsoft.com/office/drawing/2014/main" id="{3649FFAA-875D-3EC3-3146-47EA0FDAC6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943600"/>
            <a:ext cx="9525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latin typeface="Helvetica" charset="0"/>
              <a:ea typeface="ＭＳ Ｐゴシック" charset="0"/>
            </a:endParaRPr>
          </a:p>
        </p:txBody>
      </p:sp>
      <p:sp>
        <p:nvSpPr>
          <p:cNvPr id="1062917" name="Rectangle 5">
            <a:extLst>
              <a:ext uri="{FF2B5EF4-FFF2-40B4-BE49-F238E27FC236}">
                <a16:creationId xmlns:a16="http://schemas.microsoft.com/office/drawing/2014/main" id="{5201C8C1-9651-6C01-46DA-23BDD1231D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400" y="1219200"/>
            <a:ext cx="457200" cy="518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latin typeface="Helvetica" charset="0"/>
              <a:ea typeface="ＭＳ Ｐゴシック" charset="0"/>
            </a:endParaRPr>
          </a:p>
        </p:txBody>
      </p:sp>
      <p:sp>
        <p:nvSpPr>
          <p:cNvPr id="1062918" name="Rectangle 6">
            <a:extLst>
              <a:ext uri="{FF2B5EF4-FFF2-40B4-BE49-F238E27FC236}">
                <a16:creationId xmlns:a16="http://schemas.microsoft.com/office/drawing/2014/main" id="{2296EB28-1211-C003-F6CF-D06910DAB7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1143000"/>
            <a:ext cx="16764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latin typeface="Helvetica" charset="0"/>
              <a:ea typeface="ＭＳ Ｐゴシック" charset="0"/>
            </a:endParaRPr>
          </a:p>
        </p:txBody>
      </p:sp>
      <p:sp>
        <p:nvSpPr>
          <p:cNvPr id="1062919" name="Rectangle 7">
            <a:extLst>
              <a:ext uri="{FF2B5EF4-FFF2-40B4-BE49-F238E27FC236}">
                <a16:creationId xmlns:a16="http://schemas.microsoft.com/office/drawing/2014/main" id="{3703AFFE-7598-AEBD-960F-72C47904F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143000"/>
            <a:ext cx="12954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latin typeface="Helvetica" charset="0"/>
              <a:ea typeface="ＭＳ Ｐゴシック" charset="0"/>
            </a:endParaRPr>
          </a:p>
        </p:txBody>
      </p:sp>
      <p:pic>
        <p:nvPicPr>
          <p:cNvPr id="1062920" name="Picture 8">
            <a:extLst>
              <a:ext uri="{FF2B5EF4-FFF2-40B4-BE49-F238E27FC236}">
                <a16:creationId xmlns:a16="http://schemas.microsoft.com/office/drawing/2014/main" id="{29860E02-BFA4-EF94-63A3-D08CB29AD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3086100" cy="250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016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62921" name="Text Box 9">
            <a:extLst>
              <a:ext uri="{FF2B5EF4-FFF2-40B4-BE49-F238E27FC236}">
                <a16:creationId xmlns:a16="http://schemas.microsoft.com/office/drawing/2014/main" id="{70DBAA0C-7E44-D95D-0519-002C982908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3300" y="0"/>
            <a:ext cx="16716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016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75000"/>
              </a:spcBef>
              <a:defRPr/>
            </a:pPr>
            <a:r>
              <a:rPr lang="en-US" sz="1400" u="none">
                <a:solidFill>
                  <a:schemeClr val="folHlink"/>
                </a:solidFill>
                <a:latin typeface="Wingdings" charset="0"/>
                <a:ea typeface="ＭＳ Ｐゴシック" charset="0"/>
              </a:rPr>
              <a:t></a:t>
            </a:r>
            <a:r>
              <a:rPr lang="en-US" sz="1400" u="none">
                <a:solidFill>
                  <a:srgbClr val="D2D2D2"/>
                </a:solidFill>
                <a:latin typeface="Helvetica" charset="0"/>
                <a:ea typeface="ＭＳ Ｐゴシック" charset="0"/>
              </a:rPr>
              <a:t> </a:t>
            </a:r>
            <a:r>
              <a:rPr lang="en-US" sz="1200" u="none">
                <a:solidFill>
                  <a:srgbClr val="D2D2D2"/>
                </a:solidFill>
                <a:latin typeface="Helvetica" charset="0"/>
                <a:ea typeface="ＭＳ Ｐゴシック" charset="0"/>
              </a:rPr>
              <a:t>Spin-spin Coupling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938" name="Rectangle 2">
            <a:extLst>
              <a:ext uri="{FF2B5EF4-FFF2-40B4-BE49-F238E27FC236}">
                <a16:creationId xmlns:a16="http://schemas.microsoft.com/office/drawing/2014/main" id="{7056D940-9EE5-269B-7813-D4B977F6F7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8775" y="176213"/>
            <a:ext cx="9578975" cy="585787"/>
          </a:xfrm>
        </p:spPr>
        <p:txBody>
          <a:bodyPr/>
          <a:lstStyle/>
          <a:p>
            <a:pPr>
              <a:defRPr/>
            </a:pPr>
            <a:r>
              <a:rPr lang="en-US" sz="2300">
                <a:solidFill>
                  <a:schemeClr val="tx1"/>
                </a:solidFill>
                <a:cs typeface="+mj-cs"/>
              </a:rPr>
              <a:t>Spiruchostatins A and B: A Challenging Opportunity to Test the Method</a:t>
            </a:r>
            <a:endParaRPr lang="en-US" sz="2300">
              <a:cs typeface="+mj-cs"/>
            </a:endParaRPr>
          </a:p>
        </p:txBody>
      </p:sp>
      <p:sp>
        <p:nvSpPr>
          <p:cNvPr id="1063939" name="Text Box 3">
            <a:extLst>
              <a:ext uri="{FF2B5EF4-FFF2-40B4-BE49-F238E27FC236}">
                <a16:creationId xmlns:a16="http://schemas.microsoft.com/office/drawing/2014/main" id="{3FC42192-5809-2493-68B8-F467D1E33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3300" y="0"/>
            <a:ext cx="16716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016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75000"/>
              </a:spcBef>
              <a:defRPr/>
            </a:pPr>
            <a:r>
              <a:rPr lang="en-US" sz="1400" u="none">
                <a:solidFill>
                  <a:schemeClr val="folHlink"/>
                </a:solidFill>
                <a:latin typeface="Wingdings" charset="0"/>
                <a:ea typeface="ＭＳ Ｐゴシック" charset="0"/>
              </a:rPr>
              <a:t></a:t>
            </a:r>
            <a:r>
              <a:rPr lang="en-US" sz="1400" u="none">
                <a:solidFill>
                  <a:srgbClr val="D2D2D2"/>
                </a:solidFill>
                <a:latin typeface="Helvetica" charset="0"/>
                <a:ea typeface="ＭＳ Ｐゴシック" charset="0"/>
              </a:rPr>
              <a:t> </a:t>
            </a:r>
            <a:r>
              <a:rPr lang="en-US" sz="1200" u="none">
                <a:solidFill>
                  <a:srgbClr val="D2D2D2"/>
                </a:solidFill>
                <a:latin typeface="Helvetica" charset="0"/>
                <a:ea typeface="ＭＳ Ｐゴシック" charset="0"/>
              </a:rPr>
              <a:t>Spin-spin Coupling</a:t>
            </a:r>
          </a:p>
        </p:txBody>
      </p:sp>
      <p:pic>
        <p:nvPicPr>
          <p:cNvPr id="1063940" name="Picture 4">
            <a:extLst>
              <a:ext uri="{FF2B5EF4-FFF2-40B4-BE49-F238E27FC236}">
                <a16:creationId xmlns:a16="http://schemas.microsoft.com/office/drawing/2014/main" id="{8202E66B-D67B-A0ED-5D7C-EA55E365B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939800"/>
            <a:ext cx="9718675" cy="553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016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>
            <a:extLst>
              <a:ext uri="{FF2B5EF4-FFF2-40B4-BE49-F238E27FC236}">
                <a16:creationId xmlns:a16="http://schemas.microsoft.com/office/drawing/2014/main" id="{C9AC198D-C6A4-45C0-7C59-5DAF37FF8A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76213"/>
            <a:ext cx="9699625" cy="585787"/>
          </a:xfrm>
        </p:spPr>
        <p:txBody>
          <a:bodyPr/>
          <a:lstStyle/>
          <a:p>
            <a:pPr>
              <a:defRPr/>
            </a:pPr>
            <a:r>
              <a:rPr lang="en-US" sz="2000" dirty="0">
                <a:cs typeface="+mj-cs"/>
              </a:rPr>
              <a:t>Karplus (</a:t>
            </a:r>
            <a:r>
              <a:rPr lang="en-US" sz="2000" dirty="0" err="1">
                <a:cs typeface="+mj-cs"/>
              </a:rPr>
              <a:t>Garbisch</a:t>
            </a:r>
            <a:r>
              <a:rPr lang="en-US" sz="2000">
                <a:cs typeface="+mj-cs"/>
              </a:rPr>
              <a:t>) Relationships: Correlation of Magnitude of J Value w/ Geometry </a:t>
            </a:r>
            <a:endParaRPr lang="en-US" sz="1800" baseline="30000">
              <a:cs typeface="+mj-cs"/>
            </a:endParaRPr>
          </a:p>
        </p:txBody>
      </p:sp>
      <p:graphicFrame>
        <p:nvGraphicFramePr>
          <p:cNvPr id="6146" name="Object 3">
            <a:extLst>
              <a:ext uri="{FF2B5EF4-FFF2-40B4-BE49-F238E27FC236}">
                <a16:creationId xmlns:a16="http://schemas.microsoft.com/office/drawing/2014/main" id="{2B955638-0059-107C-FB6F-85B68592E46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6800" y="1143000"/>
          <a:ext cx="8001000" cy="547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8674100" imgH="5930900" progId="Excel.Sheet.8">
                  <p:embed/>
                </p:oleObj>
              </mc:Choice>
              <mc:Fallback>
                <p:oleObj name="Worksheet" r:id="rId2" imgW="8674100" imgH="5930900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143000"/>
                        <a:ext cx="8001000" cy="547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5508" name="Line 4">
            <a:extLst>
              <a:ext uri="{FF2B5EF4-FFF2-40B4-BE49-F238E27FC236}">
                <a16:creationId xmlns:a16="http://schemas.microsoft.com/office/drawing/2014/main" id="{DC81E1B7-E71D-FE7B-D7C8-19EAEE2E51D6}"/>
              </a:ext>
            </a:extLst>
          </p:cNvPr>
          <p:cNvSpPr>
            <a:spLocks noChangeShapeType="1"/>
          </p:cNvSpPr>
          <p:nvPr/>
        </p:nvSpPr>
        <p:spPr bwMode="auto">
          <a:xfrm>
            <a:off x="1862138" y="2308225"/>
            <a:ext cx="887412" cy="0"/>
          </a:xfrm>
          <a:prstGeom prst="line">
            <a:avLst/>
          </a:prstGeom>
          <a:noFill/>
          <a:ln w="127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latin typeface="Helvetica" charset="0"/>
              <a:ea typeface="ＭＳ Ｐゴシック" charset="0"/>
            </a:endParaRPr>
          </a:p>
        </p:txBody>
      </p:sp>
      <p:sp>
        <p:nvSpPr>
          <p:cNvPr id="1045509" name="Line 5">
            <a:extLst>
              <a:ext uri="{FF2B5EF4-FFF2-40B4-BE49-F238E27FC236}">
                <a16:creationId xmlns:a16="http://schemas.microsoft.com/office/drawing/2014/main" id="{11A9CE33-20BA-2159-D323-1652E3FBD2BB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2743200"/>
            <a:ext cx="12192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1016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latin typeface="Helvetica" charset="0"/>
              <a:ea typeface="ＭＳ Ｐゴシック" charset="0"/>
            </a:endParaRPr>
          </a:p>
        </p:txBody>
      </p:sp>
      <p:sp>
        <p:nvSpPr>
          <p:cNvPr id="1045510" name="Line 6">
            <a:extLst>
              <a:ext uri="{FF2B5EF4-FFF2-40B4-BE49-F238E27FC236}">
                <a16:creationId xmlns:a16="http://schemas.microsoft.com/office/drawing/2014/main" id="{9EC8E027-E9A0-0CB9-5F39-CBD8B6951071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2743200"/>
            <a:ext cx="12192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1016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latin typeface="Helvetica" charset="0"/>
              <a:ea typeface="ＭＳ Ｐゴシック" charset="0"/>
            </a:endParaRPr>
          </a:p>
        </p:txBody>
      </p:sp>
      <p:sp>
        <p:nvSpPr>
          <p:cNvPr id="1045511" name="Line 7">
            <a:extLst>
              <a:ext uri="{FF2B5EF4-FFF2-40B4-BE49-F238E27FC236}">
                <a16:creationId xmlns:a16="http://schemas.microsoft.com/office/drawing/2014/main" id="{2AA720B5-92FC-7D6F-590A-845FCFCAC38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66900" y="1981200"/>
            <a:ext cx="571500" cy="0"/>
          </a:xfrm>
          <a:prstGeom prst="line">
            <a:avLst/>
          </a:prstGeom>
          <a:noFill/>
          <a:ln w="127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latin typeface="Helvetica" charset="0"/>
              <a:ea typeface="ＭＳ Ｐゴシック" charset="0"/>
            </a:endParaRPr>
          </a:p>
        </p:txBody>
      </p:sp>
      <p:sp>
        <p:nvSpPr>
          <p:cNvPr id="1045512" name="Line 8">
            <a:extLst>
              <a:ext uri="{FF2B5EF4-FFF2-40B4-BE49-F238E27FC236}">
                <a16:creationId xmlns:a16="http://schemas.microsoft.com/office/drawing/2014/main" id="{28E81BE4-4AE6-ACC1-B167-56D373C86C41}"/>
              </a:ext>
            </a:extLst>
          </p:cNvPr>
          <p:cNvSpPr>
            <a:spLocks noChangeShapeType="1"/>
          </p:cNvSpPr>
          <p:nvPr/>
        </p:nvSpPr>
        <p:spPr bwMode="auto">
          <a:xfrm>
            <a:off x="2757488" y="2317750"/>
            <a:ext cx="0" cy="3482975"/>
          </a:xfrm>
          <a:prstGeom prst="line">
            <a:avLst/>
          </a:prstGeom>
          <a:noFill/>
          <a:ln w="127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latin typeface="Helvetica" charset="0"/>
              <a:ea typeface="ＭＳ Ｐゴシック" charset="0"/>
            </a:endParaRPr>
          </a:p>
        </p:txBody>
      </p:sp>
      <p:sp>
        <p:nvSpPr>
          <p:cNvPr id="1045513" name="Line 9">
            <a:extLst>
              <a:ext uri="{FF2B5EF4-FFF2-40B4-BE49-F238E27FC236}">
                <a16:creationId xmlns:a16="http://schemas.microsoft.com/office/drawing/2014/main" id="{741AFECF-2064-0975-90E6-26E0A4FBCB1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38400" y="1981200"/>
            <a:ext cx="0" cy="3798888"/>
          </a:xfrm>
          <a:prstGeom prst="line">
            <a:avLst/>
          </a:prstGeom>
          <a:noFill/>
          <a:ln w="127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latin typeface="Helvetica" charset="0"/>
              <a:ea typeface="ＭＳ Ｐゴシック" charset="0"/>
            </a:endParaRPr>
          </a:p>
        </p:txBody>
      </p:sp>
      <p:sp>
        <p:nvSpPr>
          <p:cNvPr id="1045514" name="Rectangle 10">
            <a:extLst>
              <a:ext uri="{FF2B5EF4-FFF2-40B4-BE49-F238E27FC236}">
                <a16:creationId xmlns:a16="http://schemas.microsoft.com/office/drawing/2014/main" id="{185CB1CE-1F28-1719-CD32-0FBB968943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0025" y="1244600"/>
            <a:ext cx="415925" cy="47291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016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latin typeface="Helvetica" charset="0"/>
              <a:ea typeface="ＭＳ Ｐゴシック" charset="0"/>
            </a:endParaRPr>
          </a:p>
        </p:txBody>
      </p:sp>
      <p:sp>
        <p:nvSpPr>
          <p:cNvPr id="1045515" name="Text Box 11">
            <a:extLst>
              <a:ext uri="{FF2B5EF4-FFF2-40B4-BE49-F238E27FC236}">
                <a16:creationId xmlns:a16="http://schemas.microsoft.com/office/drawing/2014/main" id="{D1103961-0A84-8236-F37E-A68B7E2CAB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4613" y="1295400"/>
            <a:ext cx="411162" cy="468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016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lnSpc>
                <a:spcPct val="125000"/>
              </a:lnSpc>
              <a:defRPr/>
            </a:pPr>
            <a:r>
              <a:rPr lang="en-US" sz="1600" u="none">
                <a:latin typeface="Helvetica" charset="0"/>
                <a:ea typeface="ＭＳ Ｐゴシック" charset="0"/>
              </a:rPr>
              <a:t>14</a:t>
            </a:r>
          </a:p>
          <a:p>
            <a:pPr algn="r">
              <a:lnSpc>
                <a:spcPct val="125000"/>
              </a:lnSpc>
              <a:defRPr/>
            </a:pPr>
            <a:endParaRPr lang="en-US" sz="1600" u="none">
              <a:latin typeface="Helvetica" charset="0"/>
              <a:ea typeface="ＭＳ Ｐゴシック" charset="0"/>
            </a:endParaRPr>
          </a:p>
          <a:p>
            <a:pPr algn="r">
              <a:lnSpc>
                <a:spcPct val="125000"/>
              </a:lnSpc>
              <a:defRPr/>
            </a:pPr>
            <a:r>
              <a:rPr lang="en-US" sz="1600" u="none">
                <a:latin typeface="Helvetica" charset="0"/>
                <a:ea typeface="ＭＳ Ｐゴシック" charset="0"/>
              </a:rPr>
              <a:t>12</a:t>
            </a:r>
          </a:p>
          <a:p>
            <a:pPr algn="r">
              <a:lnSpc>
                <a:spcPct val="125000"/>
              </a:lnSpc>
              <a:defRPr/>
            </a:pPr>
            <a:endParaRPr lang="en-US" sz="1600" u="none">
              <a:latin typeface="Helvetica" charset="0"/>
              <a:ea typeface="ＭＳ Ｐゴシック" charset="0"/>
            </a:endParaRPr>
          </a:p>
          <a:p>
            <a:pPr algn="r">
              <a:lnSpc>
                <a:spcPct val="125000"/>
              </a:lnSpc>
              <a:defRPr/>
            </a:pPr>
            <a:r>
              <a:rPr lang="en-US" sz="1600" u="none">
                <a:latin typeface="Helvetica" charset="0"/>
                <a:ea typeface="ＭＳ Ｐゴシック" charset="0"/>
              </a:rPr>
              <a:t>10</a:t>
            </a:r>
          </a:p>
          <a:p>
            <a:pPr algn="r">
              <a:lnSpc>
                <a:spcPct val="125000"/>
              </a:lnSpc>
              <a:defRPr/>
            </a:pPr>
            <a:endParaRPr lang="en-US" sz="1600" u="none">
              <a:latin typeface="Helvetica" charset="0"/>
              <a:ea typeface="ＭＳ Ｐゴシック" charset="0"/>
            </a:endParaRPr>
          </a:p>
          <a:p>
            <a:pPr algn="r">
              <a:lnSpc>
                <a:spcPct val="125000"/>
              </a:lnSpc>
              <a:defRPr/>
            </a:pPr>
            <a:r>
              <a:rPr lang="en-US" sz="1600" u="none">
                <a:latin typeface="Helvetica" charset="0"/>
                <a:ea typeface="ＭＳ Ｐゴシック" charset="0"/>
              </a:rPr>
              <a:t>8</a:t>
            </a:r>
          </a:p>
          <a:p>
            <a:pPr algn="r">
              <a:lnSpc>
                <a:spcPct val="125000"/>
              </a:lnSpc>
              <a:defRPr/>
            </a:pPr>
            <a:endParaRPr lang="en-US" sz="1600" u="none">
              <a:latin typeface="Helvetica" charset="0"/>
              <a:ea typeface="ＭＳ Ｐゴシック" charset="0"/>
            </a:endParaRPr>
          </a:p>
          <a:p>
            <a:pPr algn="r">
              <a:lnSpc>
                <a:spcPct val="125000"/>
              </a:lnSpc>
              <a:defRPr/>
            </a:pPr>
            <a:r>
              <a:rPr lang="en-US" sz="1600" u="none">
                <a:latin typeface="Helvetica" charset="0"/>
                <a:ea typeface="ＭＳ Ｐゴシック" charset="0"/>
              </a:rPr>
              <a:t>6</a:t>
            </a:r>
          </a:p>
          <a:p>
            <a:pPr algn="r">
              <a:lnSpc>
                <a:spcPct val="125000"/>
              </a:lnSpc>
              <a:defRPr/>
            </a:pPr>
            <a:endParaRPr lang="en-US" sz="1600" u="none">
              <a:latin typeface="Helvetica" charset="0"/>
              <a:ea typeface="ＭＳ Ｐゴシック" charset="0"/>
            </a:endParaRPr>
          </a:p>
          <a:p>
            <a:pPr algn="r">
              <a:lnSpc>
                <a:spcPct val="125000"/>
              </a:lnSpc>
              <a:defRPr/>
            </a:pPr>
            <a:r>
              <a:rPr lang="en-US" sz="1600" u="none">
                <a:latin typeface="Helvetica" charset="0"/>
                <a:ea typeface="ＭＳ Ｐゴシック" charset="0"/>
              </a:rPr>
              <a:t>4</a:t>
            </a:r>
          </a:p>
          <a:p>
            <a:pPr algn="r">
              <a:lnSpc>
                <a:spcPct val="125000"/>
              </a:lnSpc>
              <a:defRPr/>
            </a:pPr>
            <a:endParaRPr lang="en-US" sz="1600" u="none">
              <a:latin typeface="Helvetica" charset="0"/>
              <a:ea typeface="ＭＳ Ｐゴシック" charset="0"/>
            </a:endParaRPr>
          </a:p>
          <a:p>
            <a:pPr algn="r">
              <a:lnSpc>
                <a:spcPct val="125000"/>
              </a:lnSpc>
              <a:defRPr/>
            </a:pPr>
            <a:r>
              <a:rPr lang="en-US" sz="1600" u="none">
                <a:latin typeface="Helvetica" charset="0"/>
                <a:ea typeface="ＭＳ Ｐゴシック" charset="0"/>
              </a:rPr>
              <a:t>2</a:t>
            </a:r>
          </a:p>
          <a:p>
            <a:pPr algn="r">
              <a:lnSpc>
                <a:spcPct val="125000"/>
              </a:lnSpc>
              <a:defRPr/>
            </a:pPr>
            <a:endParaRPr lang="en-US" sz="1600" u="none">
              <a:latin typeface="Helvetica" charset="0"/>
              <a:ea typeface="ＭＳ Ｐゴシック" charset="0"/>
            </a:endParaRPr>
          </a:p>
          <a:p>
            <a:pPr algn="r">
              <a:lnSpc>
                <a:spcPct val="125000"/>
              </a:lnSpc>
              <a:defRPr/>
            </a:pPr>
            <a:r>
              <a:rPr lang="en-US" sz="1600" u="none">
                <a:latin typeface="Helvetica" charset="0"/>
                <a:ea typeface="ＭＳ Ｐゴシック" charset="0"/>
              </a:rPr>
              <a:t>0</a:t>
            </a:r>
            <a:endParaRPr lang="en-US" sz="1600" u="none" baseline="-25000">
              <a:latin typeface="Helvetica" charset="0"/>
              <a:ea typeface="ＭＳ Ｐゴシック" charset="0"/>
            </a:endParaRPr>
          </a:p>
        </p:txBody>
      </p:sp>
      <p:sp>
        <p:nvSpPr>
          <p:cNvPr id="1045516" name="Line 12">
            <a:extLst>
              <a:ext uri="{FF2B5EF4-FFF2-40B4-BE49-F238E27FC236}">
                <a16:creationId xmlns:a16="http://schemas.microsoft.com/office/drawing/2014/main" id="{C56550A8-6E2D-C3A3-5C42-43EF5B1F0E2E}"/>
              </a:ext>
            </a:extLst>
          </p:cNvPr>
          <p:cNvSpPr>
            <a:spLocks noChangeShapeType="1"/>
          </p:cNvSpPr>
          <p:nvPr/>
        </p:nvSpPr>
        <p:spPr bwMode="auto">
          <a:xfrm>
            <a:off x="1862138" y="3886200"/>
            <a:ext cx="1974850" cy="0"/>
          </a:xfrm>
          <a:prstGeom prst="line">
            <a:avLst/>
          </a:prstGeom>
          <a:noFill/>
          <a:ln w="12700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latin typeface="Helvetica" charset="0"/>
              <a:ea typeface="ＭＳ Ｐゴシック" charset="0"/>
            </a:endParaRPr>
          </a:p>
        </p:txBody>
      </p:sp>
      <p:sp>
        <p:nvSpPr>
          <p:cNvPr id="1045517" name="Line 13">
            <a:extLst>
              <a:ext uri="{FF2B5EF4-FFF2-40B4-BE49-F238E27FC236}">
                <a16:creationId xmlns:a16="http://schemas.microsoft.com/office/drawing/2014/main" id="{BC5B4F52-3F1E-0C91-F1F1-4ED7E0F58A3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66900" y="3559175"/>
            <a:ext cx="1752600" cy="0"/>
          </a:xfrm>
          <a:prstGeom prst="line">
            <a:avLst/>
          </a:prstGeom>
          <a:noFill/>
          <a:ln w="12700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latin typeface="Helvetica" charset="0"/>
              <a:ea typeface="ＭＳ Ｐゴシック" charset="0"/>
            </a:endParaRPr>
          </a:p>
        </p:txBody>
      </p:sp>
      <p:sp>
        <p:nvSpPr>
          <p:cNvPr id="1045518" name="Line 14">
            <a:extLst>
              <a:ext uri="{FF2B5EF4-FFF2-40B4-BE49-F238E27FC236}">
                <a16:creationId xmlns:a16="http://schemas.microsoft.com/office/drawing/2014/main" id="{F771924C-525F-1597-AD18-EB11BCDE275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33813" y="3895725"/>
            <a:ext cx="0" cy="1895475"/>
          </a:xfrm>
          <a:prstGeom prst="line">
            <a:avLst/>
          </a:prstGeom>
          <a:noFill/>
          <a:ln w="6350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latin typeface="Helvetica" charset="0"/>
              <a:ea typeface="ＭＳ Ｐゴシック" charset="0"/>
            </a:endParaRPr>
          </a:p>
        </p:txBody>
      </p:sp>
      <p:sp>
        <p:nvSpPr>
          <p:cNvPr id="1045519" name="Line 15">
            <a:extLst>
              <a:ext uri="{FF2B5EF4-FFF2-40B4-BE49-F238E27FC236}">
                <a16:creationId xmlns:a16="http://schemas.microsoft.com/office/drawing/2014/main" id="{2422C8CB-7D23-4330-7A85-59F98289ACA6}"/>
              </a:ext>
            </a:extLst>
          </p:cNvPr>
          <p:cNvSpPr>
            <a:spLocks noChangeShapeType="1"/>
          </p:cNvSpPr>
          <p:nvPr/>
        </p:nvSpPr>
        <p:spPr bwMode="auto">
          <a:xfrm>
            <a:off x="3621088" y="3559175"/>
            <a:ext cx="0" cy="2238375"/>
          </a:xfrm>
          <a:prstGeom prst="line">
            <a:avLst/>
          </a:prstGeom>
          <a:noFill/>
          <a:ln w="6350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latin typeface="Helvetica" charset="0"/>
              <a:ea typeface="ＭＳ Ｐゴシック" charset="0"/>
            </a:endParaRPr>
          </a:p>
        </p:txBody>
      </p:sp>
      <p:sp>
        <p:nvSpPr>
          <p:cNvPr id="1045520" name="Line 16">
            <a:extLst>
              <a:ext uri="{FF2B5EF4-FFF2-40B4-BE49-F238E27FC236}">
                <a16:creationId xmlns:a16="http://schemas.microsoft.com/office/drawing/2014/main" id="{82D69C6E-567F-FDDC-7B4A-D11EC247BE51}"/>
              </a:ext>
            </a:extLst>
          </p:cNvPr>
          <p:cNvSpPr>
            <a:spLocks noChangeShapeType="1"/>
          </p:cNvSpPr>
          <p:nvPr/>
        </p:nvSpPr>
        <p:spPr bwMode="auto">
          <a:xfrm>
            <a:off x="1879600" y="1371600"/>
            <a:ext cx="0" cy="441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latin typeface="Helvetica" charset="0"/>
              <a:ea typeface="ＭＳ Ｐゴシック" charset="0"/>
            </a:endParaRPr>
          </a:p>
        </p:txBody>
      </p:sp>
      <p:sp>
        <p:nvSpPr>
          <p:cNvPr id="1045521" name="Line 17">
            <a:extLst>
              <a:ext uri="{FF2B5EF4-FFF2-40B4-BE49-F238E27FC236}">
                <a16:creationId xmlns:a16="http://schemas.microsoft.com/office/drawing/2014/main" id="{05D21C46-FD3B-ED40-7CBB-0780AAF7AD17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5791200"/>
            <a:ext cx="6934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latin typeface="Helvetica" charset="0"/>
              <a:ea typeface="ＭＳ Ｐゴシック" charset="0"/>
            </a:endParaRPr>
          </a:p>
        </p:txBody>
      </p:sp>
      <p:sp>
        <p:nvSpPr>
          <p:cNvPr id="1045522" name="Text Box 18">
            <a:extLst>
              <a:ext uri="{FF2B5EF4-FFF2-40B4-BE49-F238E27FC236}">
                <a16:creationId xmlns:a16="http://schemas.microsoft.com/office/drawing/2014/main" id="{83AF9140-D305-2E49-547C-B516D9057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0125" y="0"/>
            <a:ext cx="16716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016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75000"/>
              </a:spcBef>
              <a:defRPr/>
            </a:pPr>
            <a:r>
              <a:rPr lang="en-US" sz="1400" u="none">
                <a:solidFill>
                  <a:schemeClr val="folHlink"/>
                </a:solidFill>
                <a:latin typeface="Wingdings" charset="0"/>
                <a:ea typeface="ＭＳ Ｐゴシック" charset="0"/>
              </a:rPr>
              <a:t></a:t>
            </a:r>
            <a:r>
              <a:rPr lang="en-US" sz="1400" u="none">
                <a:solidFill>
                  <a:srgbClr val="D2D2D2"/>
                </a:solidFill>
                <a:latin typeface="Helvetica" charset="0"/>
                <a:ea typeface="ＭＳ Ｐゴシック" charset="0"/>
              </a:rPr>
              <a:t> </a:t>
            </a:r>
            <a:r>
              <a:rPr lang="en-US" sz="1200" u="none">
                <a:solidFill>
                  <a:srgbClr val="D2D2D2"/>
                </a:solidFill>
                <a:latin typeface="Helvetica" charset="0"/>
                <a:ea typeface="ＭＳ Ｐゴシック" charset="0"/>
              </a:rPr>
              <a:t>Spin-spin Coupling</a:t>
            </a:r>
          </a:p>
        </p:txBody>
      </p:sp>
      <p:sp>
        <p:nvSpPr>
          <p:cNvPr id="6162" name="TextBox 1">
            <a:extLst>
              <a:ext uri="{FF2B5EF4-FFF2-40B4-BE49-F238E27FC236}">
                <a16:creationId xmlns:a16="http://schemas.microsoft.com/office/drawing/2014/main" id="{121AEAF8-35AF-4670-7C1A-B8A45F0BCF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7100" y="1066800"/>
            <a:ext cx="3429000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800" i="1" u="none"/>
              <a:t>J</a:t>
            </a:r>
            <a:r>
              <a:rPr lang="en-US" altLang="en-US" sz="1800" u="none"/>
              <a:t> = C cos (2</a:t>
            </a:r>
            <a:r>
              <a:rPr lang="en-US" altLang="en-US" sz="1800" u="none">
                <a:latin typeface="Symbol" pitchFamily="2" charset="2"/>
              </a:rPr>
              <a:t>f</a:t>
            </a:r>
            <a:r>
              <a:rPr lang="en-US" altLang="en-US" sz="1800" u="none"/>
              <a:t>) + B cos (</a:t>
            </a:r>
            <a:r>
              <a:rPr lang="en-US" altLang="en-US" sz="1800" u="none">
                <a:latin typeface="Symbol" pitchFamily="2" charset="2"/>
              </a:rPr>
              <a:t>f</a:t>
            </a:r>
            <a:r>
              <a:rPr lang="en-US" altLang="en-US" sz="1800" u="none"/>
              <a:t>) + A</a:t>
            </a:r>
          </a:p>
          <a:p>
            <a:pPr algn="ctr"/>
            <a:endParaRPr lang="en-US" altLang="en-US" i="1" u="none"/>
          </a:p>
          <a:p>
            <a:pPr algn="ctr"/>
            <a:r>
              <a:rPr lang="en-US" altLang="en-US" u="none"/>
              <a:t>"where J is the </a:t>
            </a:r>
            <a:r>
              <a:rPr lang="en-US" altLang="en-US" u="none" baseline="30000"/>
              <a:t>3</a:t>
            </a:r>
            <a:r>
              <a:rPr lang="en-US" altLang="en-US" u="none"/>
              <a:t>J coupling constant, </a:t>
            </a:r>
            <a:r>
              <a:rPr lang="en-US" altLang="en-US" u="none">
                <a:latin typeface="Symbol" pitchFamily="2" charset="2"/>
              </a:rPr>
              <a:t>f</a:t>
            </a:r>
            <a:r>
              <a:rPr lang="en-US" altLang="en-US" u="none"/>
              <a:t>/phi  is the dihedral angle, and A, B, and C are empirically derived parameters whose values depend on the atoms and substituents involved" (Wikipedia)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62" name="Rectangle 2">
            <a:extLst>
              <a:ext uri="{FF2B5EF4-FFF2-40B4-BE49-F238E27FC236}">
                <a16:creationId xmlns:a16="http://schemas.microsoft.com/office/drawing/2014/main" id="{F92F58A4-D5FD-1D55-9C8C-21FEF0061F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>
              <a:defRPr/>
            </a:pPr>
            <a:r>
              <a:rPr lang="en-US">
                <a:cs typeface="+mj-cs"/>
              </a:rPr>
              <a:t>Strategies for Ferreting Out the </a:t>
            </a:r>
            <a:r>
              <a:rPr lang="en-US" i="1">
                <a:cs typeface="+mj-cs"/>
              </a:rPr>
              <a:t>J</a:t>
            </a:r>
            <a:r>
              <a:rPr lang="en-US">
                <a:cs typeface="+mj-cs"/>
              </a:rPr>
              <a:t>s</a:t>
            </a:r>
          </a:p>
        </p:txBody>
      </p:sp>
      <p:sp>
        <p:nvSpPr>
          <p:cNvPr id="1064963" name="Text Box 3">
            <a:extLst>
              <a:ext uri="{FF2B5EF4-FFF2-40B4-BE49-F238E27FC236}">
                <a16:creationId xmlns:a16="http://schemas.microsoft.com/office/drawing/2014/main" id="{2CCD4B50-8624-DF3A-6790-636BBE5D75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3300" y="0"/>
            <a:ext cx="16716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016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75000"/>
              </a:spcBef>
              <a:defRPr/>
            </a:pPr>
            <a:r>
              <a:rPr lang="en-US" sz="1400" u="none">
                <a:solidFill>
                  <a:schemeClr val="folHlink"/>
                </a:solidFill>
                <a:latin typeface="Wingdings" charset="0"/>
                <a:ea typeface="ＭＳ Ｐゴシック" charset="0"/>
              </a:rPr>
              <a:t></a:t>
            </a:r>
            <a:r>
              <a:rPr lang="en-US" sz="1400" u="none">
                <a:solidFill>
                  <a:srgbClr val="D2D2D2"/>
                </a:solidFill>
                <a:latin typeface="Helvetica" charset="0"/>
                <a:ea typeface="ＭＳ Ｐゴシック" charset="0"/>
              </a:rPr>
              <a:t> </a:t>
            </a:r>
            <a:r>
              <a:rPr lang="en-US" sz="1200" u="none">
                <a:solidFill>
                  <a:srgbClr val="D2D2D2"/>
                </a:solidFill>
                <a:latin typeface="Helvetica" charset="0"/>
                <a:ea typeface="ＭＳ Ｐゴシック" charset="0"/>
              </a:rPr>
              <a:t>Spin-spin Coupling</a:t>
            </a:r>
          </a:p>
        </p:txBody>
      </p:sp>
      <p:sp>
        <p:nvSpPr>
          <p:cNvPr id="1064964" name="Text Box 4">
            <a:extLst>
              <a:ext uri="{FF2B5EF4-FFF2-40B4-BE49-F238E27FC236}">
                <a16:creationId xmlns:a16="http://schemas.microsoft.com/office/drawing/2014/main" id="{9566994C-CFD3-7F3C-84C4-B42955D08A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1319213"/>
            <a:ext cx="6264275" cy="471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016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algn="just">
              <a:spcBef>
                <a:spcPct val="20000"/>
              </a:spcBef>
              <a:buSzPct val="100000"/>
              <a:buFontTx/>
              <a:buChar char="•"/>
            </a:pPr>
            <a:r>
              <a:rPr lang="en-US" altLang="en-US" sz="2000" b="1" u="none"/>
              <a:t>  To overcome peak broadening:</a:t>
            </a:r>
            <a:r>
              <a:rPr lang="en-US" altLang="en-US" sz="2000" u="none"/>
              <a:t> </a:t>
            </a:r>
          </a:p>
          <a:p>
            <a:pPr algn="just">
              <a:spcBef>
                <a:spcPct val="20000"/>
              </a:spcBef>
              <a:buSzPct val="100000"/>
            </a:pPr>
            <a:endParaRPr lang="en-US" altLang="en-US" sz="2000" u="none"/>
          </a:p>
          <a:p>
            <a:pPr algn="just">
              <a:spcBef>
                <a:spcPct val="20000"/>
              </a:spcBef>
              <a:buSzPct val="100000"/>
            </a:pPr>
            <a:r>
              <a:rPr lang="en-US" altLang="en-US" sz="2000" u="none"/>
              <a:t> 	a) Variable temperature NMR</a:t>
            </a:r>
          </a:p>
          <a:p>
            <a:pPr algn="just">
              <a:spcBef>
                <a:spcPct val="20000"/>
              </a:spcBef>
              <a:buSzPct val="100000"/>
            </a:pPr>
            <a:endParaRPr lang="en-US" altLang="en-US" sz="2000" u="none"/>
          </a:p>
          <a:p>
            <a:pPr algn="just">
              <a:spcBef>
                <a:spcPct val="20000"/>
              </a:spcBef>
              <a:buSzPct val="100000"/>
            </a:pPr>
            <a:r>
              <a:rPr lang="en-US" altLang="en-US" sz="2000" u="none"/>
              <a:t> 	b) Resolution  enhancement</a:t>
            </a:r>
          </a:p>
          <a:p>
            <a:pPr algn="just">
              <a:spcBef>
                <a:spcPct val="20000"/>
              </a:spcBef>
              <a:buSzPct val="100000"/>
            </a:pPr>
            <a:endParaRPr lang="en-US" altLang="en-US" sz="2000" u="none"/>
          </a:p>
          <a:p>
            <a:pPr algn="just">
              <a:spcBef>
                <a:spcPct val="20000"/>
              </a:spcBef>
              <a:buSzPct val="100000"/>
            </a:pPr>
            <a:endParaRPr lang="en-US" altLang="en-US" sz="2000" u="none"/>
          </a:p>
          <a:p>
            <a:pPr algn="just">
              <a:spcBef>
                <a:spcPct val="20000"/>
              </a:spcBef>
              <a:buSzPct val="100000"/>
              <a:buFontTx/>
              <a:buChar char="•"/>
            </a:pPr>
            <a:r>
              <a:rPr lang="en-US" altLang="en-US" sz="2000" b="1" u="none"/>
              <a:t>  To overcome peak overlap: </a:t>
            </a:r>
          </a:p>
          <a:p>
            <a:pPr algn="just">
              <a:spcBef>
                <a:spcPct val="20000"/>
              </a:spcBef>
              <a:buSzPct val="100000"/>
              <a:buFontTx/>
              <a:buChar char="•"/>
            </a:pPr>
            <a:endParaRPr lang="en-US" altLang="en-US" sz="2000" u="none"/>
          </a:p>
          <a:p>
            <a:pPr lvl="2" algn="just">
              <a:spcBef>
                <a:spcPct val="20000"/>
              </a:spcBef>
              <a:buFont typeface="Times" pitchFamily="2" charset="0"/>
              <a:buAutoNum type="alphaLcParenR"/>
            </a:pPr>
            <a:r>
              <a:rPr lang="en-US" altLang="en-US" sz="2000" u="none"/>
              <a:t> Mixed </a:t>
            </a:r>
            <a:r>
              <a:rPr lang="en-US" altLang="en-US" sz="2000" u="none">
                <a:solidFill>
                  <a:schemeClr val="tx2"/>
                </a:solidFill>
              </a:rPr>
              <a:t>solvents: benzene-d</a:t>
            </a:r>
            <a:r>
              <a:rPr lang="en-US" altLang="en-US" sz="2000" u="none" baseline="-25000">
                <a:solidFill>
                  <a:schemeClr val="tx2"/>
                </a:solidFill>
              </a:rPr>
              <a:t>6</a:t>
            </a:r>
            <a:r>
              <a:rPr lang="en-US" altLang="en-US" sz="2000" u="none">
                <a:solidFill>
                  <a:schemeClr val="tx2"/>
                </a:solidFill>
              </a:rPr>
              <a:t> </a:t>
            </a:r>
            <a:r>
              <a:rPr lang="ja-JP" altLang="en-US" sz="2000" u="none">
                <a:solidFill>
                  <a:schemeClr val="tx2"/>
                </a:solidFill>
                <a:latin typeface="Arial" panose="020B0604020202020204" pitchFamily="34" charset="0"/>
              </a:rPr>
              <a:t>“</a:t>
            </a:r>
            <a:r>
              <a:rPr lang="en-US" altLang="ja-JP" sz="2000" u="none">
                <a:solidFill>
                  <a:schemeClr val="tx2"/>
                </a:solidFill>
              </a:rPr>
              <a:t>titration</a:t>
            </a:r>
            <a:r>
              <a:rPr lang="ja-JP" altLang="en-US" sz="2000" u="none">
                <a:solidFill>
                  <a:schemeClr val="tx2"/>
                </a:solidFill>
                <a:latin typeface="Arial" panose="020B0604020202020204" pitchFamily="34" charset="0"/>
              </a:rPr>
              <a:t>”</a:t>
            </a:r>
            <a:endParaRPr lang="en-US" altLang="ja-JP" sz="2000" u="none">
              <a:solidFill>
                <a:schemeClr val="tx2"/>
              </a:solidFill>
            </a:endParaRPr>
          </a:p>
          <a:p>
            <a:pPr lvl="2" algn="just">
              <a:spcBef>
                <a:spcPct val="20000"/>
              </a:spcBef>
              <a:buFont typeface="Times" pitchFamily="2" charset="0"/>
              <a:buAutoNum type="alphaLcParenR"/>
            </a:pPr>
            <a:endParaRPr lang="en-US" altLang="en-US" sz="2000" u="none">
              <a:solidFill>
                <a:schemeClr val="tx2"/>
              </a:solidFill>
            </a:endParaRPr>
          </a:p>
          <a:p>
            <a:pPr lvl="2" algn="just">
              <a:spcBef>
                <a:spcPct val="20000"/>
              </a:spcBef>
              <a:buFont typeface="Times" pitchFamily="2" charset="0"/>
              <a:buAutoNum type="alphaLcParenR"/>
            </a:pPr>
            <a:r>
              <a:rPr lang="en-US" altLang="en-US" sz="2000" u="none">
                <a:solidFill>
                  <a:schemeClr val="tx2"/>
                </a:solidFill>
              </a:rPr>
              <a:t> Complementary field strengths</a:t>
            </a:r>
            <a:endParaRPr lang="en-US" altLang="en-US" sz="2000" b="1" u="none">
              <a:solidFill>
                <a:schemeClr val="tx2"/>
              </a:solidFill>
            </a:endParaRPr>
          </a:p>
          <a:p>
            <a:endParaRPr lang="en-US" altLang="en-US" sz="20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986" name="Rectangle 2">
            <a:extLst>
              <a:ext uri="{FF2B5EF4-FFF2-40B4-BE49-F238E27FC236}">
                <a16:creationId xmlns:a16="http://schemas.microsoft.com/office/drawing/2014/main" id="{1C0E4FF7-ABBC-DAE6-9950-6BDBC48120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Variable Temperature NMR</a:t>
            </a:r>
          </a:p>
        </p:txBody>
      </p:sp>
      <p:sp>
        <p:nvSpPr>
          <p:cNvPr id="1065987" name="Rectangle 3">
            <a:extLst>
              <a:ext uri="{FF2B5EF4-FFF2-40B4-BE49-F238E27FC236}">
                <a16:creationId xmlns:a16="http://schemas.microsoft.com/office/drawing/2014/main" id="{78A457D1-776F-5813-CF57-35EDFB79EA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8800" y="4572000"/>
            <a:ext cx="822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016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u="none"/>
              <a:t>60 °C</a:t>
            </a:r>
            <a:endParaRPr lang="en-US" altLang="en-US" sz="2000" u="none">
              <a:solidFill>
                <a:schemeClr val="accent1"/>
              </a:solidFill>
            </a:endParaRPr>
          </a:p>
        </p:txBody>
      </p:sp>
      <p:sp>
        <p:nvSpPr>
          <p:cNvPr id="1065988" name="Rectangle 4">
            <a:extLst>
              <a:ext uri="{FF2B5EF4-FFF2-40B4-BE49-F238E27FC236}">
                <a16:creationId xmlns:a16="http://schemas.microsoft.com/office/drawing/2014/main" id="{B985BF92-5681-C9C9-6564-D0ED8D484C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6096000"/>
            <a:ext cx="822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016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u="none">
                <a:solidFill>
                  <a:schemeClr val="tx2"/>
                </a:solidFill>
              </a:rPr>
              <a:t>25 °C</a:t>
            </a:r>
          </a:p>
        </p:txBody>
      </p:sp>
      <p:sp>
        <p:nvSpPr>
          <p:cNvPr id="1065989" name="Text Box 5">
            <a:extLst>
              <a:ext uri="{FF2B5EF4-FFF2-40B4-BE49-F238E27FC236}">
                <a16:creationId xmlns:a16="http://schemas.microsoft.com/office/drawing/2014/main" id="{377CFB7D-90FE-35BC-B360-212E729CA6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3300" y="0"/>
            <a:ext cx="16716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016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75000"/>
              </a:spcBef>
              <a:defRPr/>
            </a:pPr>
            <a:r>
              <a:rPr lang="en-US" sz="1400" u="none">
                <a:solidFill>
                  <a:schemeClr val="folHlink"/>
                </a:solidFill>
                <a:latin typeface="Wingdings" charset="0"/>
                <a:ea typeface="ＭＳ Ｐゴシック" charset="0"/>
              </a:rPr>
              <a:t></a:t>
            </a:r>
            <a:r>
              <a:rPr lang="en-US" sz="1400" u="none">
                <a:solidFill>
                  <a:srgbClr val="D2D2D2"/>
                </a:solidFill>
                <a:latin typeface="Helvetica" charset="0"/>
                <a:ea typeface="ＭＳ Ｐゴシック" charset="0"/>
              </a:rPr>
              <a:t> </a:t>
            </a:r>
            <a:r>
              <a:rPr lang="en-US" sz="1200" u="none">
                <a:solidFill>
                  <a:srgbClr val="D2D2D2"/>
                </a:solidFill>
                <a:latin typeface="Helvetica" charset="0"/>
                <a:ea typeface="ＭＳ Ｐゴシック" charset="0"/>
              </a:rPr>
              <a:t>Spin-spin Coupling</a:t>
            </a:r>
          </a:p>
        </p:txBody>
      </p:sp>
      <p:pic>
        <p:nvPicPr>
          <p:cNvPr id="1065990" name="Picture 6">
            <a:extLst>
              <a:ext uri="{FF2B5EF4-FFF2-40B4-BE49-F238E27FC236}">
                <a16:creationId xmlns:a16="http://schemas.microsoft.com/office/drawing/2014/main" id="{992B7B29-A605-A88E-6923-9F6E810CB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60438"/>
            <a:ext cx="2824163" cy="239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016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65991" name="Picture 7">
            <a:extLst>
              <a:ext uri="{FF2B5EF4-FFF2-40B4-BE49-F238E27FC236}">
                <a16:creationId xmlns:a16="http://schemas.microsoft.com/office/drawing/2014/main" id="{1E5BC680-85AA-14E9-131B-EEFE0AEA9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20"/>
          <a:stretch>
            <a:fillRect/>
          </a:stretch>
        </p:blipFill>
        <p:spPr bwMode="auto">
          <a:xfrm>
            <a:off x="228600" y="833438"/>
            <a:ext cx="9372600" cy="617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016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010" name="Rectangle 1026">
            <a:extLst>
              <a:ext uri="{FF2B5EF4-FFF2-40B4-BE49-F238E27FC236}">
                <a16:creationId xmlns:a16="http://schemas.microsoft.com/office/drawing/2014/main" id="{E6B72B0A-152D-A6F4-7271-F4353E02FF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8775" y="152400"/>
            <a:ext cx="9699625" cy="585788"/>
          </a:xfrm>
        </p:spPr>
        <p:txBody>
          <a:bodyPr/>
          <a:lstStyle/>
          <a:p>
            <a:r>
              <a:rPr lang="en-US" altLang="en-US">
                <a:solidFill>
                  <a:schemeClr val="accent1"/>
                </a:solidFill>
              </a:rPr>
              <a:t>Resolution Enhancement</a:t>
            </a:r>
            <a:r>
              <a:rPr lang="en-US" altLang="en-US"/>
              <a:t> Gives Critical 3</a:t>
            </a:r>
            <a:r>
              <a:rPr lang="ja-JP" altLang="en-US">
                <a:latin typeface="Arial" panose="020B0604020202020204" pitchFamily="34" charset="0"/>
              </a:rPr>
              <a:t>’’’</a:t>
            </a:r>
            <a:r>
              <a:rPr lang="en-US" altLang="ja-JP"/>
              <a:t>-H (ddddd) </a:t>
            </a:r>
            <a:r>
              <a:rPr lang="en-US" altLang="ja-JP" i="1"/>
              <a:t>J</a:t>
            </a:r>
            <a:r>
              <a:rPr lang="en-US" altLang="ja-JP"/>
              <a:t>s</a:t>
            </a:r>
            <a:endParaRPr lang="en-US" altLang="en-US"/>
          </a:p>
        </p:txBody>
      </p:sp>
      <p:sp>
        <p:nvSpPr>
          <p:cNvPr id="1067011" name="Rectangle 1027">
            <a:extLst>
              <a:ext uri="{FF2B5EF4-FFF2-40B4-BE49-F238E27FC236}">
                <a16:creationId xmlns:a16="http://schemas.microsoft.com/office/drawing/2014/main" id="{C93D5C02-0ED5-F90E-B109-5D58522FA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964238"/>
            <a:ext cx="9067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016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1800" u="none">
              <a:solidFill>
                <a:schemeClr val="tx2"/>
              </a:solidFill>
              <a:latin typeface="Helvetica" charset="0"/>
              <a:ea typeface="ＭＳ Ｐゴシック" charset="0"/>
            </a:endParaRPr>
          </a:p>
        </p:txBody>
      </p:sp>
      <p:sp>
        <p:nvSpPr>
          <p:cNvPr id="1067012" name="Rectangle 1028">
            <a:extLst>
              <a:ext uri="{FF2B5EF4-FFF2-40B4-BE49-F238E27FC236}">
                <a16:creationId xmlns:a16="http://schemas.microsoft.com/office/drawing/2014/main" id="{C4FE429B-987C-2B98-3454-9136321765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470525"/>
            <a:ext cx="822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016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u="none"/>
              <a:t>60 °C</a:t>
            </a:r>
          </a:p>
        </p:txBody>
      </p:sp>
      <p:sp>
        <p:nvSpPr>
          <p:cNvPr id="1067013" name="Rectangle 1029">
            <a:extLst>
              <a:ext uri="{FF2B5EF4-FFF2-40B4-BE49-F238E27FC236}">
                <a16:creationId xmlns:a16="http://schemas.microsoft.com/office/drawing/2014/main" id="{02592647-5CBA-F965-438F-87B26C7AA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013" y="2209800"/>
            <a:ext cx="2511425" cy="167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016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US" sz="1600" u="none">
                <a:solidFill>
                  <a:schemeClr val="tx2"/>
                </a:solidFill>
                <a:latin typeface="Helvetica" charset="0"/>
                <a:ea typeface="ＭＳ Ｐゴシック" charset="0"/>
              </a:rPr>
              <a:t>For easy deconvolution of</a:t>
            </a:r>
          </a:p>
          <a:p>
            <a:pPr algn="ctr">
              <a:lnSpc>
                <a:spcPct val="130000"/>
              </a:lnSpc>
              <a:defRPr/>
            </a:pPr>
            <a:r>
              <a:rPr lang="en-US" sz="1600" u="none">
                <a:solidFill>
                  <a:schemeClr val="tx2"/>
                </a:solidFill>
                <a:latin typeface="Helvetica" charset="0"/>
                <a:ea typeface="ＭＳ Ｐゴシック" charset="0"/>
              </a:rPr>
              <a:t> first order </a:t>
            </a:r>
            <a:r>
              <a:rPr lang="en-US" sz="1600" i="1" u="none">
                <a:solidFill>
                  <a:schemeClr val="tx2"/>
                </a:solidFill>
                <a:latin typeface="Helvetica" charset="0"/>
                <a:ea typeface="ＭＳ Ｐゴシック" charset="0"/>
              </a:rPr>
              <a:t>J</a:t>
            </a:r>
            <a:r>
              <a:rPr lang="en-US" sz="1600" u="none">
                <a:solidFill>
                  <a:schemeClr val="tx2"/>
                </a:solidFill>
                <a:latin typeface="Helvetica" charset="0"/>
                <a:ea typeface="ＭＳ Ｐゴシック" charset="0"/>
              </a:rPr>
              <a:t>s see: </a:t>
            </a:r>
          </a:p>
          <a:p>
            <a:pPr algn="ctr">
              <a:lnSpc>
                <a:spcPct val="130000"/>
              </a:lnSpc>
              <a:defRPr/>
            </a:pPr>
            <a:r>
              <a:rPr lang="en-US" sz="1600" u="none">
                <a:solidFill>
                  <a:schemeClr val="tx2"/>
                </a:solidFill>
                <a:latin typeface="Helvetica" charset="0"/>
                <a:ea typeface="ＭＳ Ｐゴシック" charset="0"/>
              </a:rPr>
              <a:t>Hoye, T. R.; Zhao, H.</a:t>
            </a:r>
          </a:p>
          <a:p>
            <a:pPr algn="ctr">
              <a:lnSpc>
                <a:spcPct val="130000"/>
              </a:lnSpc>
              <a:defRPr/>
            </a:pPr>
            <a:r>
              <a:rPr lang="en-US" sz="1600" u="none">
                <a:solidFill>
                  <a:schemeClr val="tx2"/>
                </a:solidFill>
                <a:latin typeface="Helvetica" charset="0"/>
                <a:ea typeface="ＭＳ Ｐゴシック" charset="0"/>
              </a:rPr>
              <a:t> </a:t>
            </a:r>
            <a:r>
              <a:rPr lang="en-US" sz="1600" i="1" u="none">
                <a:solidFill>
                  <a:schemeClr val="tx2"/>
                </a:solidFill>
                <a:latin typeface="Helvetica" charset="0"/>
                <a:ea typeface="ＭＳ Ｐゴシック" charset="0"/>
              </a:rPr>
              <a:t>J. Org. Chem</a:t>
            </a:r>
            <a:r>
              <a:rPr lang="en-US" sz="1600" u="none">
                <a:solidFill>
                  <a:schemeClr val="tx2"/>
                </a:solidFill>
                <a:latin typeface="Helvetica" charset="0"/>
                <a:ea typeface="ＭＳ Ｐゴシック" charset="0"/>
              </a:rPr>
              <a:t>. </a:t>
            </a:r>
            <a:r>
              <a:rPr lang="en-US" sz="1600" b="1" u="none">
                <a:solidFill>
                  <a:schemeClr val="tx2"/>
                </a:solidFill>
                <a:latin typeface="Helvetica" charset="0"/>
                <a:ea typeface="ＭＳ Ｐゴシック" charset="0"/>
              </a:rPr>
              <a:t>2002</a:t>
            </a:r>
            <a:r>
              <a:rPr lang="en-US" sz="1600" u="none">
                <a:solidFill>
                  <a:schemeClr val="tx2"/>
                </a:solidFill>
                <a:latin typeface="Helvetica" charset="0"/>
                <a:ea typeface="ＭＳ Ｐゴシック" charset="0"/>
              </a:rPr>
              <a:t>,</a:t>
            </a:r>
            <a:r>
              <a:rPr lang="en-US" sz="1600" i="1" u="none">
                <a:solidFill>
                  <a:schemeClr val="tx2"/>
                </a:solidFill>
                <a:latin typeface="Helvetica" charset="0"/>
                <a:ea typeface="ＭＳ Ｐゴシック" charset="0"/>
              </a:rPr>
              <a:t> </a:t>
            </a:r>
          </a:p>
          <a:p>
            <a:pPr algn="ctr">
              <a:lnSpc>
                <a:spcPct val="130000"/>
              </a:lnSpc>
              <a:defRPr/>
            </a:pPr>
            <a:r>
              <a:rPr lang="en-US" sz="1600" i="1" u="none">
                <a:solidFill>
                  <a:schemeClr val="tx2"/>
                </a:solidFill>
                <a:latin typeface="Helvetica" charset="0"/>
                <a:ea typeface="ＭＳ Ｐゴシック" charset="0"/>
              </a:rPr>
              <a:t>67</a:t>
            </a:r>
            <a:r>
              <a:rPr lang="en-US" sz="1600" u="none">
                <a:solidFill>
                  <a:schemeClr val="tx2"/>
                </a:solidFill>
                <a:latin typeface="Helvetica" charset="0"/>
                <a:ea typeface="ＭＳ Ｐゴシック" charset="0"/>
              </a:rPr>
              <a:t>, 4014-4016.</a:t>
            </a:r>
          </a:p>
        </p:txBody>
      </p:sp>
      <p:sp>
        <p:nvSpPr>
          <p:cNvPr id="1067014" name="Text Box 1030">
            <a:extLst>
              <a:ext uri="{FF2B5EF4-FFF2-40B4-BE49-F238E27FC236}">
                <a16:creationId xmlns:a16="http://schemas.microsoft.com/office/drawing/2014/main" id="{08C5786D-6005-3AA2-9FF9-CA37C944C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3300" y="0"/>
            <a:ext cx="16716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016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75000"/>
              </a:spcBef>
              <a:defRPr/>
            </a:pPr>
            <a:r>
              <a:rPr lang="en-US" sz="1400" u="none">
                <a:solidFill>
                  <a:schemeClr val="folHlink"/>
                </a:solidFill>
                <a:latin typeface="Wingdings" charset="0"/>
                <a:ea typeface="ＭＳ Ｐゴシック" charset="0"/>
              </a:rPr>
              <a:t></a:t>
            </a:r>
            <a:r>
              <a:rPr lang="en-US" sz="1400" u="none">
                <a:solidFill>
                  <a:srgbClr val="D2D2D2"/>
                </a:solidFill>
                <a:latin typeface="Helvetica" charset="0"/>
                <a:ea typeface="ＭＳ Ｐゴシック" charset="0"/>
              </a:rPr>
              <a:t> </a:t>
            </a:r>
            <a:r>
              <a:rPr lang="en-US" sz="1200" u="none">
                <a:solidFill>
                  <a:srgbClr val="D2D2D2"/>
                </a:solidFill>
                <a:latin typeface="Helvetica" charset="0"/>
                <a:ea typeface="ＭＳ Ｐゴシック" charset="0"/>
              </a:rPr>
              <a:t>Spin-spin Coupling</a:t>
            </a:r>
          </a:p>
        </p:txBody>
      </p:sp>
      <p:pic>
        <p:nvPicPr>
          <p:cNvPr id="1067015" name="Picture 1031">
            <a:extLst>
              <a:ext uri="{FF2B5EF4-FFF2-40B4-BE49-F238E27FC236}">
                <a16:creationId xmlns:a16="http://schemas.microsoft.com/office/drawing/2014/main" id="{B7028C0F-D92A-BB6D-4BF3-FA118EDD0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914400"/>
            <a:ext cx="2900363" cy="247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016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67016" name="Picture 1032">
            <a:extLst>
              <a:ext uri="{FF2B5EF4-FFF2-40B4-BE49-F238E27FC236}">
                <a16:creationId xmlns:a16="http://schemas.microsoft.com/office/drawing/2014/main" id="{CE33634F-4023-6964-9E94-CAD446200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42925"/>
            <a:ext cx="8677275" cy="601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016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034" name="Rectangle 2">
            <a:extLst>
              <a:ext uri="{FF2B5EF4-FFF2-40B4-BE49-F238E27FC236}">
                <a16:creationId xmlns:a16="http://schemas.microsoft.com/office/drawing/2014/main" id="{859F37E9-1728-6EA8-085B-0E40BAE5D6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Resolution Enhancement (cont</a:t>
            </a:r>
            <a:r>
              <a:rPr lang="ja-JP" altLang="en-US">
                <a:latin typeface="Arial" panose="020B0604020202020204" pitchFamily="34" charset="0"/>
              </a:rPr>
              <a:t>’</a:t>
            </a:r>
            <a:r>
              <a:rPr lang="en-US" altLang="ja-JP"/>
              <a:t>d)</a:t>
            </a:r>
            <a:endParaRPr lang="en-US" altLang="en-US"/>
          </a:p>
        </p:txBody>
      </p:sp>
      <p:sp>
        <p:nvSpPr>
          <p:cNvPr id="1068035" name="Text Box 3">
            <a:extLst>
              <a:ext uri="{FF2B5EF4-FFF2-40B4-BE49-F238E27FC236}">
                <a16:creationId xmlns:a16="http://schemas.microsoft.com/office/drawing/2014/main" id="{AD36F9ED-F26C-9E52-C29E-C88FC2FFF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3300" y="0"/>
            <a:ext cx="16716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016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75000"/>
              </a:spcBef>
              <a:defRPr/>
            </a:pPr>
            <a:r>
              <a:rPr lang="en-US" sz="1400" u="none">
                <a:solidFill>
                  <a:schemeClr val="folHlink"/>
                </a:solidFill>
                <a:latin typeface="Wingdings" charset="0"/>
                <a:ea typeface="ＭＳ Ｐゴシック" charset="0"/>
              </a:rPr>
              <a:t></a:t>
            </a:r>
            <a:r>
              <a:rPr lang="en-US" sz="1400" u="none">
                <a:solidFill>
                  <a:srgbClr val="D2D2D2"/>
                </a:solidFill>
                <a:latin typeface="Helvetica" charset="0"/>
                <a:ea typeface="ＭＳ Ｐゴシック" charset="0"/>
              </a:rPr>
              <a:t> </a:t>
            </a:r>
            <a:r>
              <a:rPr lang="en-US" sz="1200" u="none">
                <a:solidFill>
                  <a:srgbClr val="D2D2D2"/>
                </a:solidFill>
                <a:latin typeface="Helvetica" charset="0"/>
                <a:ea typeface="ＭＳ Ｐゴシック" charset="0"/>
              </a:rPr>
              <a:t>Spin-spin Coupling</a:t>
            </a:r>
          </a:p>
        </p:txBody>
      </p:sp>
      <p:pic>
        <p:nvPicPr>
          <p:cNvPr id="1068036" name="Picture 4">
            <a:extLst>
              <a:ext uri="{FF2B5EF4-FFF2-40B4-BE49-F238E27FC236}">
                <a16:creationId xmlns:a16="http://schemas.microsoft.com/office/drawing/2014/main" id="{283103EE-6ED1-8A66-AB78-A283D74BB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795713"/>
            <a:ext cx="3749675" cy="283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016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68037" name="Picture 5">
            <a:extLst>
              <a:ext uri="{FF2B5EF4-FFF2-40B4-BE49-F238E27FC236}">
                <a16:creationId xmlns:a16="http://schemas.microsoft.com/office/drawing/2014/main" id="{50FBA471-2194-4BB9-F7D1-AE46E8BC9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838200"/>
            <a:ext cx="2809875" cy="250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016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68038" name="Picture 6">
            <a:extLst>
              <a:ext uri="{FF2B5EF4-FFF2-40B4-BE49-F238E27FC236}">
                <a16:creationId xmlns:a16="http://schemas.microsoft.com/office/drawing/2014/main" id="{9F3CF028-65E2-3DF5-BA32-2D17FCA5D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4595813" cy="616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016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058" name="Rectangle 2">
            <a:extLst>
              <a:ext uri="{FF2B5EF4-FFF2-40B4-BE49-F238E27FC236}">
                <a16:creationId xmlns:a16="http://schemas.microsoft.com/office/drawing/2014/main" id="{25C4B361-5793-9792-A6B8-8943B43ED1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8775" y="176213"/>
            <a:ext cx="9578975" cy="585787"/>
          </a:xfrm>
        </p:spPr>
        <p:txBody>
          <a:bodyPr/>
          <a:lstStyle/>
          <a:p>
            <a:pPr>
              <a:defRPr/>
            </a:pPr>
            <a:r>
              <a:rPr lang="en-US" sz="2300">
                <a:cs typeface="+mj-cs"/>
              </a:rPr>
              <a:t>Overcome Peak Overlap by </a:t>
            </a:r>
            <a:r>
              <a:rPr lang="en-US" sz="2300">
                <a:solidFill>
                  <a:schemeClr val="bg2"/>
                </a:solidFill>
                <a:cs typeface="+mj-cs"/>
              </a:rPr>
              <a:t>Mixed Solvent</a:t>
            </a:r>
            <a:r>
              <a:rPr lang="en-US" sz="2300">
                <a:solidFill>
                  <a:schemeClr val="accent1"/>
                </a:solidFill>
                <a:cs typeface="+mj-cs"/>
              </a:rPr>
              <a:t> </a:t>
            </a:r>
            <a:r>
              <a:rPr lang="en-US" sz="2300">
                <a:solidFill>
                  <a:schemeClr val="tx1"/>
                </a:solidFill>
                <a:cs typeface="+mj-cs"/>
              </a:rPr>
              <a:t>( 17 % Benzene-d</a:t>
            </a:r>
            <a:r>
              <a:rPr lang="en-US" sz="2300" baseline="-25000">
                <a:solidFill>
                  <a:schemeClr val="tx1"/>
                </a:solidFill>
                <a:cs typeface="+mj-cs"/>
              </a:rPr>
              <a:t>6</a:t>
            </a:r>
            <a:r>
              <a:rPr lang="en-US" sz="2300">
                <a:solidFill>
                  <a:schemeClr val="tx1"/>
                </a:solidFill>
                <a:cs typeface="+mj-cs"/>
              </a:rPr>
              <a:t> in CDCl</a:t>
            </a:r>
            <a:r>
              <a:rPr lang="en-US" sz="2300" baseline="-25000">
                <a:solidFill>
                  <a:schemeClr val="tx1"/>
                </a:solidFill>
                <a:cs typeface="+mj-cs"/>
              </a:rPr>
              <a:t>3</a:t>
            </a:r>
            <a:r>
              <a:rPr lang="en-US" sz="2300">
                <a:solidFill>
                  <a:schemeClr val="tx1"/>
                </a:solidFill>
                <a:cs typeface="+mj-cs"/>
              </a:rPr>
              <a:t>)</a:t>
            </a:r>
            <a:endParaRPr lang="en-US" baseline="-25000">
              <a:solidFill>
                <a:schemeClr val="accent1"/>
              </a:solidFill>
              <a:cs typeface="+mj-cs"/>
            </a:endParaRPr>
          </a:p>
        </p:txBody>
      </p:sp>
      <p:sp>
        <p:nvSpPr>
          <p:cNvPr id="1069059" name="Rectangle 3">
            <a:extLst>
              <a:ext uri="{FF2B5EF4-FFF2-40B4-BE49-F238E27FC236}">
                <a16:creationId xmlns:a16="http://schemas.microsoft.com/office/drawing/2014/main" id="{BFCE0D7F-C01C-EB95-2F51-87C67E59C0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700" y="5562600"/>
            <a:ext cx="1155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016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u="none">
                <a:latin typeface="Helvetica" charset="0"/>
                <a:ea typeface="ＭＳ Ｐゴシック" charset="0"/>
              </a:rPr>
              <a:t>0 % C</a:t>
            </a:r>
            <a:r>
              <a:rPr lang="en-US" sz="1600" u="none" baseline="-25000">
                <a:latin typeface="Helvetica" charset="0"/>
                <a:ea typeface="ＭＳ Ｐゴシック" charset="0"/>
              </a:rPr>
              <a:t>6</a:t>
            </a:r>
            <a:r>
              <a:rPr lang="en-US" sz="1600" u="none">
                <a:latin typeface="Helvetica" charset="0"/>
                <a:ea typeface="ＭＳ Ｐゴシック" charset="0"/>
              </a:rPr>
              <a:t>D</a:t>
            </a:r>
            <a:r>
              <a:rPr lang="en-US" sz="1600" u="none" baseline="-25000">
                <a:latin typeface="Helvetica" charset="0"/>
                <a:ea typeface="ＭＳ Ｐゴシック" charset="0"/>
              </a:rPr>
              <a:t>6   </a:t>
            </a:r>
            <a:endParaRPr lang="en-US" sz="2400" u="none" baseline="-25000">
              <a:latin typeface="Helvetica" charset="0"/>
              <a:ea typeface="ＭＳ Ｐゴシック" charset="0"/>
            </a:endParaRPr>
          </a:p>
        </p:txBody>
      </p:sp>
      <p:sp>
        <p:nvSpPr>
          <p:cNvPr id="1069060" name="Rectangle 4">
            <a:extLst>
              <a:ext uri="{FF2B5EF4-FFF2-40B4-BE49-F238E27FC236}">
                <a16:creationId xmlns:a16="http://schemas.microsoft.com/office/drawing/2014/main" id="{6B4C4F50-8DF2-BB2A-877B-0C5EDD65B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75" y="4191000"/>
            <a:ext cx="1152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016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u="none">
                <a:solidFill>
                  <a:schemeClr val="bg2"/>
                </a:solidFill>
                <a:latin typeface="Helvetica" charset="0"/>
                <a:ea typeface="ＭＳ Ｐゴシック" charset="0"/>
              </a:rPr>
              <a:t>17 % C</a:t>
            </a:r>
            <a:r>
              <a:rPr lang="en-US" sz="1600" u="none" baseline="-25000">
                <a:solidFill>
                  <a:schemeClr val="bg2"/>
                </a:solidFill>
                <a:latin typeface="Helvetica" charset="0"/>
                <a:ea typeface="ＭＳ Ｐゴシック" charset="0"/>
              </a:rPr>
              <a:t>6</a:t>
            </a:r>
            <a:r>
              <a:rPr lang="en-US" sz="1600" u="none">
                <a:solidFill>
                  <a:schemeClr val="bg2"/>
                </a:solidFill>
                <a:latin typeface="Helvetica" charset="0"/>
                <a:ea typeface="ＭＳ Ｐゴシック" charset="0"/>
              </a:rPr>
              <a:t>D</a:t>
            </a:r>
            <a:r>
              <a:rPr lang="en-US" sz="1600" u="none" baseline="-25000">
                <a:solidFill>
                  <a:schemeClr val="bg2"/>
                </a:solidFill>
                <a:latin typeface="Helvetica" charset="0"/>
                <a:ea typeface="ＭＳ Ｐゴシック" charset="0"/>
              </a:rPr>
              <a:t>6</a:t>
            </a:r>
          </a:p>
        </p:txBody>
      </p:sp>
      <p:sp>
        <p:nvSpPr>
          <p:cNvPr id="1069061" name="Text Box 5">
            <a:extLst>
              <a:ext uri="{FF2B5EF4-FFF2-40B4-BE49-F238E27FC236}">
                <a16:creationId xmlns:a16="http://schemas.microsoft.com/office/drawing/2014/main" id="{0072CF9D-19CD-9B37-5FE7-E029FB1AAB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575" y="4876800"/>
            <a:ext cx="758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016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u="none"/>
              <a:t>60 °C</a:t>
            </a:r>
          </a:p>
        </p:txBody>
      </p:sp>
      <p:pic>
        <p:nvPicPr>
          <p:cNvPr id="1069062" name="Picture 6">
            <a:extLst>
              <a:ext uri="{FF2B5EF4-FFF2-40B4-BE49-F238E27FC236}">
                <a16:creationId xmlns:a16="http://schemas.microsoft.com/office/drawing/2014/main" id="{68C93525-6272-9590-1FCE-A7DDE9965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1909763"/>
            <a:ext cx="9767887" cy="474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016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69063" name="Picture 7">
            <a:extLst>
              <a:ext uri="{FF2B5EF4-FFF2-40B4-BE49-F238E27FC236}">
                <a16:creationId xmlns:a16="http://schemas.microsoft.com/office/drawing/2014/main" id="{0300FC4B-B126-1096-7CB1-925DB401E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914400"/>
            <a:ext cx="2503488" cy="220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016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69064" name="Text Box 8">
            <a:extLst>
              <a:ext uri="{FF2B5EF4-FFF2-40B4-BE49-F238E27FC236}">
                <a16:creationId xmlns:a16="http://schemas.microsoft.com/office/drawing/2014/main" id="{FF39C340-644E-3993-0D77-B3EC83C748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2188" y="0"/>
            <a:ext cx="16716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016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75000"/>
              </a:spcBef>
              <a:defRPr/>
            </a:pPr>
            <a:r>
              <a:rPr lang="en-US" sz="1400" u="none">
                <a:solidFill>
                  <a:schemeClr val="folHlink"/>
                </a:solidFill>
                <a:latin typeface="Wingdings" charset="0"/>
                <a:ea typeface="ＭＳ Ｐゴシック" charset="0"/>
              </a:rPr>
              <a:t></a:t>
            </a:r>
            <a:r>
              <a:rPr lang="en-US" sz="1400" u="none">
                <a:solidFill>
                  <a:srgbClr val="D2D2D2"/>
                </a:solidFill>
                <a:latin typeface="Helvetica" charset="0"/>
                <a:ea typeface="ＭＳ Ｐゴシック" charset="0"/>
              </a:rPr>
              <a:t> </a:t>
            </a:r>
            <a:r>
              <a:rPr lang="en-US" sz="1200" u="none">
                <a:solidFill>
                  <a:srgbClr val="D2D2D2"/>
                </a:solidFill>
                <a:latin typeface="Helvetica" charset="0"/>
                <a:ea typeface="ＭＳ Ｐゴシック" charset="0"/>
              </a:rPr>
              <a:t>Spin-spin Coupling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4306" name="Picture 2">
            <a:extLst>
              <a:ext uri="{FF2B5EF4-FFF2-40B4-BE49-F238E27FC236}">
                <a16:creationId xmlns:a16="http://schemas.microsoft.com/office/drawing/2014/main" id="{54DF1BA4-F408-FF56-F2A9-6825C284A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7" t="3101" r="10774" b="39217"/>
          <a:stretch>
            <a:fillRect/>
          </a:stretch>
        </p:blipFill>
        <p:spPr bwMode="auto">
          <a:xfrm>
            <a:off x="0" y="76200"/>
            <a:ext cx="102870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>
            <a:extLst>
              <a:ext uri="{FF2B5EF4-FFF2-40B4-BE49-F238E27FC236}">
                <a16:creationId xmlns:a16="http://schemas.microsoft.com/office/drawing/2014/main" id="{89F0534E-DC23-F5F5-674E-FFC164CA8B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76213"/>
            <a:ext cx="9699625" cy="585787"/>
          </a:xfrm>
        </p:spPr>
        <p:txBody>
          <a:bodyPr/>
          <a:lstStyle/>
          <a:p>
            <a:pPr>
              <a:defRPr/>
            </a:pPr>
            <a:r>
              <a:rPr lang="en-US" sz="2000" dirty="0">
                <a:cs typeface="+mj-cs"/>
              </a:rPr>
              <a:t>Karplus (</a:t>
            </a:r>
            <a:r>
              <a:rPr lang="en-US" sz="2000" dirty="0" err="1">
                <a:cs typeface="+mj-cs"/>
              </a:rPr>
              <a:t>Garbisch</a:t>
            </a:r>
            <a:r>
              <a:rPr lang="en-US" sz="2000" dirty="0">
                <a:cs typeface="+mj-cs"/>
              </a:rPr>
              <a:t>) Relationships: Actually, an Array of Curves</a:t>
            </a:r>
            <a:endParaRPr lang="en-US" sz="1800" baseline="30000" dirty="0">
              <a:cs typeface="+mj-cs"/>
            </a:endParaRPr>
          </a:p>
        </p:txBody>
      </p:sp>
      <p:sp>
        <p:nvSpPr>
          <p:cNvPr id="1045522" name="Text Box 18">
            <a:extLst>
              <a:ext uri="{FF2B5EF4-FFF2-40B4-BE49-F238E27FC236}">
                <a16:creationId xmlns:a16="http://schemas.microsoft.com/office/drawing/2014/main" id="{8136B993-6805-98AF-325F-8A7DB1902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0125" y="0"/>
            <a:ext cx="16716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016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75000"/>
              </a:spcBef>
              <a:defRPr/>
            </a:pPr>
            <a:r>
              <a:rPr lang="en-US" sz="1400" u="none">
                <a:solidFill>
                  <a:schemeClr val="folHlink"/>
                </a:solidFill>
                <a:latin typeface="Wingdings" charset="0"/>
                <a:ea typeface="ＭＳ Ｐゴシック" charset="0"/>
              </a:rPr>
              <a:t></a:t>
            </a:r>
            <a:r>
              <a:rPr lang="en-US" sz="1400" u="none">
                <a:solidFill>
                  <a:srgbClr val="D2D2D2"/>
                </a:solidFill>
                <a:latin typeface="Helvetica" charset="0"/>
                <a:ea typeface="ＭＳ Ｐゴシック" charset="0"/>
              </a:rPr>
              <a:t> </a:t>
            </a:r>
            <a:r>
              <a:rPr lang="en-US" sz="1200" u="none">
                <a:solidFill>
                  <a:srgbClr val="D2D2D2"/>
                </a:solidFill>
                <a:latin typeface="Helvetica" charset="0"/>
                <a:ea typeface="ＭＳ Ｐゴシック" charset="0"/>
              </a:rPr>
              <a:t>Spin-spin Coupling</a:t>
            </a:r>
          </a:p>
        </p:txBody>
      </p:sp>
      <p:sp>
        <p:nvSpPr>
          <p:cNvPr id="7171" name="TextBox 1">
            <a:extLst>
              <a:ext uri="{FF2B5EF4-FFF2-40B4-BE49-F238E27FC236}">
                <a16:creationId xmlns:a16="http://schemas.microsoft.com/office/drawing/2014/main" id="{3C44E14D-F321-7BF2-0F64-F0C80FEFA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7100" y="1066800"/>
            <a:ext cx="3429000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800" i="1" u="none"/>
              <a:t>J</a:t>
            </a:r>
            <a:r>
              <a:rPr lang="en-US" altLang="en-US" sz="1800" u="none"/>
              <a:t> = C cos (2</a:t>
            </a:r>
            <a:r>
              <a:rPr lang="en-US" altLang="en-US" sz="1800" u="none">
                <a:latin typeface="Symbol" pitchFamily="2" charset="2"/>
              </a:rPr>
              <a:t>f</a:t>
            </a:r>
            <a:r>
              <a:rPr lang="en-US" altLang="en-US" sz="1800" u="none"/>
              <a:t>) + B cos (</a:t>
            </a:r>
            <a:r>
              <a:rPr lang="en-US" altLang="en-US" sz="1800" u="none">
                <a:latin typeface="Symbol" pitchFamily="2" charset="2"/>
              </a:rPr>
              <a:t>f</a:t>
            </a:r>
            <a:r>
              <a:rPr lang="en-US" altLang="en-US" sz="1800" u="none"/>
              <a:t>) + A</a:t>
            </a:r>
          </a:p>
          <a:p>
            <a:pPr algn="ctr"/>
            <a:endParaRPr lang="en-US" altLang="en-US" i="1" u="none"/>
          </a:p>
          <a:p>
            <a:pPr algn="ctr"/>
            <a:r>
              <a:rPr lang="en-US" altLang="en-US" u="none"/>
              <a:t>"where J is the </a:t>
            </a:r>
            <a:r>
              <a:rPr lang="en-US" altLang="en-US" u="none" baseline="30000"/>
              <a:t>3</a:t>
            </a:r>
            <a:r>
              <a:rPr lang="en-US" altLang="en-US" u="none"/>
              <a:t>J coupling constant, </a:t>
            </a:r>
            <a:r>
              <a:rPr lang="en-US" altLang="en-US" u="none">
                <a:latin typeface="Symbol" pitchFamily="2" charset="2"/>
              </a:rPr>
              <a:t>f</a:t>
            </a:r>
            <a:r>
              <a:rPr lang="en-US" altLang="en-US" u="none"/>
              <a:t>/phi  is the dihedral angle, and A, B, and C are empirically derived parameters whose values depend on the atoms and substituents involved" (Wikipedia)</a:t>
            </a:r>
          </a:p>
        </p:txBody>
      </p:sp>
      <p:pic>
        <p:nvPicPr>
          <p:cNvPr id="7172" name="Picture 2" descr="Screen Shot 2019-10-22 at 6.35.42 AM.png">
            <a:extLst>
              <a:ext uri="{FF2B5EF4-FFF2-40B4-BE49-F238E27FC236}">
                <a16:creationId xmlns:a16="http://schemas.microsoft.com/office/drawing/2014/main" id="{4BA830D8-688D-232C-215E-913E51CAF3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325" y="911225"/>
            <a:ext cx="7086600" cy="584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1">
            <a:extLst>
              <a:ext uri="{FF2B5EF4-FFF2-40B4-BE49-F238E27FC236}">
                <a16:creationId xmlns:a16="http://schemas.microsoft.com/office/drawing/2014/main" id="{CC3FF7E3-13BE-7DB4-4ADC-2CECF0717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47800"/>
            <a:ext cx="31623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700" i="1" u="none"/>
              <a:t>J</a:t>
            </a:r>
            <a:r>
              <a:rPr lang="en-US" altLang="en-US" sz="1700" u="none"/>
              <a:t> = C cos (2</a:t>
            </a:r>
            <a:r>
              <a:rPr lang="en-US" altLang="en-US" sz="1700" u="none">
                <a:latin typeface="Symbol" pitchFamily="2" charset="2"/>
              </a:rPr>
              <a:t>f</a:t>
            </a:r>
            <a:r>
              <a:rPr lang="en-US" altLang="en-US" sz="1700" u="none"/>
              <a:t>) + B cos (</a:t>
            </a:r>
            <a:r>
              <a:rPr lang="en-US" altLang="en-US" sz="1700" u="none">
                <a:latin typeface="Symbol" pitchFamily="2" charset="2"/>
              </a:rPr>
              <a:t>f</a:t>
            </a:r>
            <a:r>
              <a:rPr lang="en-US" altLang="en-US" sz="1700" u="none"/>
              <a:t>) + A</a:t>
            </a:r>
          </a:p>
          <a:p>
            <a:pPr algn="ctr"/>
            <a:endParaRPr lang="en-US" altLang="en-US" i="1" u="none"/>
          </a:p>
          <a:p>
            <a:pPr algn="ctr"/>
            <a:r>
              <a:rPr lang="en-US" altLang="en-US" u="none"/>
              <a:t>"where J is the </a:t>
            </a:r>
            <a:r>
              <a:rPr lang="en-US" altLang="en-US" u="none" baseline="30000"/>
              <a:t>3</a:t>
            </a:r>
            <a:r>
              <a:rPr lang="en-US" altLang="en-US" u="none"/>
              <a:t>J coupling constant, </a:t>
            </a:r>
            <a:r>
              <a:rPr lang="en-US" altLang="en-US" u="none">
                <a:latin typeface="Symbol" pitchFamily="2" charset="2"/>
              </a:rPr>
              <a:t>f</a:t>
            </a:r>
            <a:r>
              <a:rPr lang="en-US" altLang="en-US" u="none"/>
              <a:t>/phi  is the dihedral angle, and A, B, and C are empirically derived parameters whose values depend on the atoms and substituents involved" (Wikipedia)</a:t>
            </a:r>
          </a:p>
        </p:txBody>
      </p:sp>
      <p:pic>
        <p:nvPicPr>
          <p:cNvPr id="7174" name="Picture 3">
            <a:extLst>
              <a:ext uri="{FF2B5EF4-FFF2-40B4-BE49-F238E27FC236}">
                <a16:creationId xmlns:a16="http://schemas.microsoft.com/office/drawing/2014/main" id="{2D3A8641-D37E-12CC-53D2-6C5044188F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63" y="3937000"/>
            <a:ext cx="1379537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02" name="Rectangle 2">
            <a:extLst>
              <a:ext uri="{FF2B5EF4-FFF2-40B4-BE49-F238E27FC236}">
                <a16:creationId xmlns:a16="http://schemas.microsoft.com/office/drawing/2014/main" id="{E09E4EB6-F2AA-2D14-EBD6-4E1DE307A2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8775" y="152400"/>
            <a:ext cx="9737725" cy="585788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Use of Coupling Constant Data to Guide Stereochemical Assignments</a:t>
            </a:r>
            <a:endParaRPr lang="en-US" b="1" dirty="0">
              <a:latin typeface="Times" charset="0"/>
              <a:cs typeface="+mj-cs"/>
            </a:endParaRPr>
          </a:p>
        </p:txBody>
      </p:sp>
      <p:sp>
        <p:nvSpPr>
          <p:cNvPr id="1049603" name="Text Box 3">
            <a:extLst>
              <a:ext uri="{FF2B5EF4-FFF2-40B4-BE49-F238E27FC236}">
                <a16:creationId xmlns:a16="http://schemas.microsoft.com/office/drawing/2014/main" id="{AF7BEA16-0612-76EE-3756-46984813BE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582738"/>
            <a:ext cx="7848600" cy="3903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016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61963" indent="-461963">
              <a:tabLst>
                <a:tab pos="461963" algn="l"/>
              </a:tabLst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461963" algn="l"/>
              </a:tabLst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461963" algn="l"/>
              </a:tabLst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461963" algn="l"/>
              </a:tabLst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461963" algn="l"/>
              </a:tabLst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1963" algn="l"/>
              </a:tabLst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1963" algn="l"/>
              </a:tabLst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1963" algn="l"/>
              </a:tabLst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1963" algn="l"/>
              </a:tabLst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algn="just">
              <a:lnSpc>
                <a:spcPct val="120000"/>
              </a:lnSpc>
              <a:spcBef>
                <a:spcPct val="80000"/>
              </a:spcBef>
              <a:buSzPct val="100000"/>
            </a:pPr>
            <a:r>
              <a:rPr lang="en-US" altLang="en-US" sz="1800" u="none">
                <a:solidFill>
                  <a:schemeClr val="folHlink"/>
                </a:solidFill>
              </a:rPr>
              <a:t>1.</a:t>
            </a:r>
            <a:r>
              <a:rPr lang="en-US" altLang="en-US" sz="1800" u="none"/>
              <a:t>	Determine as many experimental coupling constants </a:t>
            </a:r>
            <a:r>
              <a:rPr lang="en-US" altLang="en-US" sz="1800" i="1" u="none">
                <a:solidFill>
                  <a:schemeClr val="accent1"/>
                </a:solidFill>
              </a:rPr>
              <a:t>J</a:t>
            </a:r>
            <a:r>
              <a:rPr lang="en-US" altLang="en-US" sz="1800" u="none">
                <a:solidFill>
                  <a:schemeClr val="accent1"/>
                </a:solidFill>
              </a:rPr>
              <a:t>exp</a:t>
            </a:r>
            <a:r>
              <a:rPr lang="en-US" altLang="en-US" sz="1800" u="none"/>
              <a:t>( </a:t>
            </a:r>
            <a:r>
              <a:rPr lang="en-US" altLang="en-US" sz="1800" u="none" baseline="30000"/>
              <a:t>3</a:t>
            </a:r>
            <a:r>
              <a:rPr lang="en-US" altLang="en-US" sz="1800" i="1" u="none"/>
              <a:t>J</a:t>
            </a:r>
            <a:r>
              <a:rPr lang="en-US" altLang="en-US" sz="1800" u="none"/>
              <a:t> and </a:t>
            </a:r>
            <a:r>
              <a:rPr lang="en-US" altLang="en-US" sz="1800" u="none" baseline="30000"/>
              <a:t>4</a:t>
            </a:r>
            <a:r>
              <a:rPr lang="en-US" altLang="en-US" sz="1800" i="1" u="none"/>
              <a:t>J</a:t>
            </a:r>
            <a:r>
              <a:rPr lang="en-US" altLang="en-US" sz="1800" u="none"/>
              <a:t>) as possible.</a:t>
            </a:r>
          </a:p>
          <a:p>
            <a:pPr algn="just">
              <a:lnSpc>
                <a:spcPct val="120000"/>
              </a:lnSpc>
              <a:spcBef>
                <a:spcPct val="80000"/>
              </a:spcBef>
              <a:buSzPct val="100000"/>
            </a:pPr>
            <a:r>
              <a:rPr lang="en-US" altLang="en-US" sz="1800" u="none"/>
              <a:t>2.	Subject each diastereomer to multiconformational search (e.g., Monte Carlo in MacroModel) to identify the family of  stable conformational isomers and then compute the Boltzmann weighted coupling constants </a:t>
            </a:r>
            <a:r>
              <a:rPr lang="en-US" altLang="en-US" sz="1800" i="1" u="none">
                <a:solidFill>
                  <a:schemeClr val="bg2"/>
                </a:solidFill>
              </a:rPr>
              <a:t>J</a:t>
            </a:r>
            <a:r>
              <a:rPr lang="en-US" altLang="en-US" sz="1800" u="none">
                <a:solidFill>
                  <a:schemeClr val="bg2"/>
                </a:solidFill>
              </a:rPr>
              <a:t>calc</a:t>
            </a:r>
            <a:r>
              <a:rPr lang="en-US" altLang="en-US" sz="1800" u="none"/>
              <a:t> for each diastereomer.</a:t>
            </a:r>
          </a:p>
          <a:p>
            <a:pPr algn="just">
              <a:lnSpc>
                <a:spcPct val="120000"/>
              </a:lnSpc>
              <a:spcBef>
                <a:spcPct val="80000"/>
              </a:spcBef>
              <a:buSzPct val="100000"/>
              <a:buFont typeface="Times" pitchFamily="2" charset="0"/>
              <a:buAutoNum type="arabicPeriod" startAt="3"/>
            </a:pPr>
            <a:r>
              <a:rPr lang="en-US" altLang="en-US" sz="1800" u="none"/>
              <a:t>Calculate </a:t>
            </a:r>
            <a:r>
              <a:rPr lang="en-US" altLang="en-US" sz="1800" u="none">
                <a:solidFill>
                  <a:schemeClr val="accent2"/>
                </a:solidFill>
                <a:sym typeface="Symbol" pitchFamily="2" charset="2"/>
              </a:rPr>
              <a:t></a:t>
            </a:r>
            <a:r>
              <a:rPr lang="en-US" altLang="en-US" sz="1800" u="none" baseline="30000">
                <a:solidFill>
                  <a:schemeClr val="accent2"/>
                </a:solidFill>
                <a:sym typeface="Symbol" pitchFamily="2" charset="2"/>
              </a:rPr>
              <a:t>2</a:t>
            </a:r>
            <a:r>
              <a:rPr lang="ja-JP" altLang="en-US" sz="1800" u="none" baseline="30000">
                <a:solidFill>
                  <a:schemeClr val="accent2"/>
                </a:solidFill>
                <a:latin typeface="Arial" panose="020B0604020202020204" pitchFamily="34" charset="0"/>
                <a:sym typeface="Symbol" pitchFamily="2" charset="2"/>
              </a:rPr>
              <a:t>’</a:t>
            </a:r>
            <a:r>
              <a:rPr lang="en-US" altLang="ja-JP" sz="1800" u="none" baseline="30000">
                <a:sym typeface="Symbol" pitchFamily="2" charset="2"/>
              </a:rPr>
              <a:t> </a:t>
            </a:r>
            <a:r>
              <a:rPr lang="en-US" altLang="ja-JP" sz="1800" u="none">
                <a:sym typeface="Symbol" pitchFamily="2" charset="2"/>
              </a:rPr>
              <a:t>between the </a:t>
            </a:r>
            <a:r>
              <a:rPr lang="en-US" altLang="ja-JP" sz="1800" u="none"/>
              <a:t>experimental</a:t>
            </a:r>
            <a:r>
              <a:rPr lang="en-US" altLang="ja-JP" sz="1800" i="1" u="none"/>
              <a:t> J</a:t>
            </a:r>
            <a:r>
              <a:rPr lang="en-US" altLang="ja-JP" sz="1800" u="none"/>
              <a:t>s and the computed </a:t>
            </a:r>
            <a:r>
              <a:rPr lang="en-US" altLang="ja-JP" sz="1800" i="1" u="none"/>
              <a:t>J</a:t>
            </a:r>
            <a:r>
              <a:rPr lang="en-US" altLang="ja-JP" sz="1800" u="none"/>
              <a:t>s. The isomer with smallest </a:t>
            </a:r>
            <a:r>
              <a:rPr lang="en-US" altLang="ja-JP" sz="1800" u="none">
                <a:solidFill>
                  <a:schemeClr val="accent2"/>
                </a:solidFill>
                <a:sym typeface="Symbol" pitchFamily="2" charset="2"/>
              </a:rPr>
              <a:t></a:t>
            </a:r>
            <a:r>
              <a:rPr lang="en-US" altLang="ja-JP" sz="1800" u="none" baseline="30000">
                <a:solidFill>
                  <a:schemeClr val="accent2"/>
                </a:solidFill>
                <a:sym typeface="Symbol" pitchFamily="2" charset="2"/>
              </a:rPr>
              <a:t>2</a:t>
            </a:r>
            <a:r>
              <a:rPr lang="ja-JP" altLang="en-US" sz="1800" u="none" baseline="30000">
                <a:solidFill>
                  <a:schemeClr val="accent2"/>
                </a:solidFill>
                <a:latin typeface="Arial" panose="020B0604020202020204" pitchFamily="34" charset="0"/>
                <a:sym typeface="Symbol" pitchFamily="2" charset="2"/>
              </a:rPr>
              <a:t>’</a:t>
            </a:r>
            <a:r>
              <a:rPr lang="en-US" altLang="ja-JP" sz="1800" u="none">
                <a:sym typeface="Symbol" pitchFamily="2" charset="2"/>
              </a:rPr>
              <a:t> (best fit) is the proposed structure.</a:t>
            </a:r>
          </a:p>
          <a:p>
            <a:pPr algn="ctr">
              <a:lnSpc>
                <a:spcPct val="125000"/>
              </a:lnSpc>
              <a:spcBef>
                <a:spcPct val="75000"/>
              </a:spcBef>
            </a:pPr>
            <a:r>
              <a:rPr lang="en-US" altLang="en-US" sz="2400" u="none">
                <a:solidFill>
                  <a:schemeClr val="accent2"/>
                </a:solidFill>
                <a:sym typeface="Symbol" pitchFamily="2" charset="2"/>
              </a:rPr>
              <a:t></a:t>
            </a:r>
            <a:r>
              <a:rPr lang="en-US" altLang="en-US" sz="2400" u="none" baseline="30000">
                <a:solidFill>
                  <a:schemeClr val="accent2"/>
                </a:solidFill>
                <a:sym typeface="Symbol" pitchFamily="2" charset="2"/>
              </a:rPr>
              <a:t>2</a:t>
            </a:r>
            <a:r>
              <a:rPr lang="ja-JP" altLang="en-US" sz="2400" u="none" baseline="30000">
                <a:solidFill>
                  <a:schemeClr val="accent2"/>
                </a:solidFill>
                <a:latin typeface="Arial" panose="020B0604020202020204" pitchFamily="34" charset="0"/>
                <a:sym typeface="Symbol" pitchFamily="2" charset="2"/>
              </a:rPr>
              <a:t>’</a:t>
            </a:r>
            <a:r>
              <a:rPr lang="en-US" altLang="ja-JP" sz="2400" u="none" baseline="30000">
                <a:solidFill>
                  <a:schemeClr val="accent2"/>
                </a:solidFill>
                <a:sym typeface="Symbol" pitchFamily="2" charset="2"/>
              </a:rPr>
              <a:t> </a:t>
            </a:r>
            <a:r>
              <a:rPr lang="en-US" altLang="ja-JP" sz="2400" u="none">
                <a:sym typeface="Symbol" pitchFamily="2" charset="2"/>
              </a:rPr>
              <a:t>= ∑(</a:t>
            </a:r>
            <a:r>
              <a:rPr lang="en-US" altLang="ja-JP" sz="2400" i="1" u="none">
                <a:solidFill>
                  <a:schemeClr val="accent1"/>
                </a:solidFill>
                <a:sym typeface="Symbol" pitchFamily="2" charset="2"/>
              </a:rPr>
              <a:t>J</a:t>
            </a:r>
            <a:r>
              <a:rPr lang="en-US" altLang="ja-JP" sz="2400" u="none">
                <a:solidFill>
                  <a:schemeClr val="accent1"/>
                </a:solidFill>
                <a:sym typeface="Symbol" pitchFamily="2" charset="2"/>
              </a:rPr>
              <a:t>exp</a:t>
            </a:r>
            <a:r>
              <a:rPr lang="en-US" altLang="ja-JP" sz="2400" u="none">
                <a:sym typeface="Symbol" pitchFamily="2" charset="2"/>
              </a:rPr>
              <a:t>-</a:t>
            </a:r>
            <a:r>
              <a:rPr lang="en-US" altLang="ja-JP" sz="2400" i="1" u="none">
                <a:solidFill>
                  <a:schemeClr val="bg2"/>
                </a:solidFill>
                <a:sym typeface="Symbol" pitchFamily="2" charset="2"/>
              </a:rPr>
              <a:t>J</a:t>
            </a:r>
            <a:r>
              <a:rPr lang="en-US" altLang="ja-JP" sz="2400" u="none">
                <a:solidFill>
                  <a:schemeClr val="bg2"/>
                </a:solidFill>
                <a:sym typeface="Symbol" pitchFamily="2" charset="2"/>
              </a:rPr>
              <a:t>calc</a:t>
            </a:r>
            <a:r>
              <a:rPr lang="en-US" altLang="ja-JP" sz="2400" u="none">
                <a:sym typeface="Symbol" pitchFamily="2" charset="2"/>
              </a:rPr>
              <a:t>)</a:t>
            </a:r>
            <a:r>
              <a:rPr lang="en-US" altLang="ja-JP" sz="2400" u="none" baseline="30000">
                <a:sym typeface="Symbol" pitchFamily="2" charset="2"/>
              </a:rPr>
              <a:t>2</a:t>
            </a:r>
            <a:endParaRPr lang="en-US" altLang="en-US" sz="1800"/>
          </a:p>
        </p:txBody>
      </p:sp>
      <p:sp>
        <p:nvSpPr>
          <p:cNvPr id="1049604" name="AutoShape 4">
            <a:extLst>
              <a:ext uri="{FF2B5EF4-FFF2-40B4-BE49-F238E27FC236}">
                <a16:creationId xmlns:a16="http://schemas.microsoft.com/office/drawing/2014/main" id="{8E1518EF-4A86-AF5B-6283-D4EFA9F561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524000"/>
            <a:ext cx="838200" cy="533400"/>
          </a:xfrm>
          <a:custGeom>
            <a:avLst/>
            <a:gdLst>
              <a:gd name="T0" fmla="*/ 628650 w 21600"/>
              <a:gd name="T1" fmla="*/ 0 h 21600"/>
              <a:gd name="T2" fmla="*/ 0 w 21600"/>
              <a:gd name="T3" fmla="*/ 266700 h 21600"/>
              <a:gd name="T4" fmla="*/ 628650 w 21600"/>
              <a:gd name="T5" fmla="*/ 533400 h 21600"/>
              <a:gd name="T6" fmla="*/ 838200 w 21600"/>
              <a:gd name="T7" fmla="*/ 2667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016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9605" name="AutoShape 5">
            <a:extLst>
              <a:ext uri="{FF2B5EF4-FFF2-40B4-BE49-F238E27FC236}">
                <a16:creationId xmlns:a16="http://schemas.microsoft.com/office/drawing/2014/main" id="{04D80FC9-624A-F3BC-E3E3-843B4DF9F2F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220200" y="1524000"/>
            <a:ext cx="762000" cy="533400"/>
          </a:xfrm>
          <a:custGeom>
            <a:avLst/>
            <a:gdLst>
              <a:gd name="T0" fmla="*/ 571500 w 21600"/>
              <a:gd name="T1" fmla="*/ 0 h 21600"/>
              <a:gd name="T2" fmla="*/ 0 w 21600"/>
              <a:gd name="T3" fmla="*/ 266700 h 21600"/>
              <a:gd name="T4" fmla="*/ 571500 w 21600"/>
              <a:gd name="T5" fmla="*/ 533400 h 21600"/>
              <a:gd name="T6" fmla="*/ 762000 w 21600"/>
              <a:gd name="T7" fmla="*/ 2667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016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9606" name="Text Box 6">
            <a:extLst>
              <a:ext uri="{FF2B5EF4-FFF2-40B4-BE49-F238E27FC236}">
                <a16:creationId xmlns:a16="http://schemas.microsoft.com/office/drawing/2014/main" id="{B9EF28BF-7B79-A0C0-1292-0104880266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0125" y="0"/>
            <a:ext cx="16716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016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75000"/>
              </a:spcBef>
              <a:defRPr/>
            </a:pPr>
            <a:r>
              <a:rPr lang="en-US" sz="1400" u="none">
                <a:solidFill>
                  <a:schemeClr val="folHlink"/>
                </a:solidFill>
                <a:latin typeface="Wingdings" charset="0"/>
                <a:ea typeface="ＭＳ Ｐゴシック" charset="0"/>
              </a:rPr>
              <a:t></a:t>
            </a:r>
            <a:r>
              <a:rPr lang="en-US" sz="1400" u="none">
                <a:solidFill>
                  <a:srgbClr val="D2D2D2"/>
                </a:solidFill>
                <a:latin typeface="Helvetica" charset="0"/>
                <a:ea typeface="ＭＳ Ｐゴシック" charset="0"/>
              </a:rPr>
              <a:t> </a:t>
            </a:r>
            <a:r>
              <a:rPr lang="en-US" sz="1200" u="none">
                <a:solidFill>
                  <a:srgbClr val="D2D2D2"/>
                </a:solidFill>
                <a:latin typeface="Helvetica" charset="0"/>
                <a:ea typeface="ＭＳ Ｐゴシック" charset="0"/>
              </a:rPr>
              <a:t>Spin-spin Coupling</a:t>
            </a:r>
          </a:p>
        </p:txBody>
      </p:sp>
      <p:sp>
        <p:nvSpPr>
          <p:cNvPr id="8198" name="Rectangle 1">
            <a:extLst>
              <a:ext uri="{FF2B5EF4-FFF2-40B4-BE49-F238E27FC236}">
                <a16:creationId xmlns:a16="http://schemas.microsoft.com/office/drawing/2014/main" id="{5377741F-5EC5-36A6-C2DF-9E5AB69DC7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2438400"/>
            <a:ext cx="9372600" cy="3429000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u="none">
              <a:solidFill>
                <a:srgbClr val="00BF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626" name="Rectangle 2">
            <a:extLst>
              <a:ext uri="{FF2B5EF4-FFF2-40B4-BE49-F238E27FC236}">
                <a16:creationId xmlns:a16="http://schemas.microsoft.com/office/drawing/2014/main" id="{6B5C2EC7-949F-5C97-2281-FAC08607C5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Extracting Coupling Constants from First Order Multiplets</a:t>
            </a:r>
          </a:p>
        </p:txBody>
      </p:sp>
      <p:sp>
        <p:nvSpPr>
          <p:cNvPr id="1050627" name="Text Box 3">
            <a:extLst>
              <a:ext uri="{FF2B5EF4-FFF2-40B4-BE49-F238E27FC236}">
                <a16:creationId xmlns:a16="http://schemas.microsoft.com/office/drawing/2014/main" id="{2CA36D8C-BF6C-757F-7CFA-7186418D1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93800"/>
            <a:ext cx="9753600" cy="544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3429000"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defTabSz="3429000"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457200" defTabSz="3429000"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defTabSz="3429000"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defTabSz="3429000"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defTabSz="3429000" eaLnBrk="0" fontAlgn="base" hangingPunct="0">
              <a:spcBef>
                <a:spcPct val="0"/>
              </a:spcBef>
              <a:spcAft>
                <a:spcPct val="0"/>
              </a:spcAft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defTabSz="3429000" eaLnBrk="0" fontAlgn="base" hangingPunct="0">
              <a:spcBef>
                <a:spcPct val="0"/>
              </a:spcBef>
              <a:spcAft>
                <a:spcPct val="0"/>
              </a:spcAft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defTabSz="3429000" eaLnBrk="0" fontAlgn="base" hangingPunct="0">
              <a:spcBef>
                <a:spcPct val="0"/>
              </a:spcBef>
              <a:spcAft>
                <a:spcPct val="0"/>
              </a:spcAft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defTabSz="3429000" eaLnBrk="0" fontAlgn="base" hangingPunct="0">
              <a:spcBef>
                <a:spcPct val="0"/>
              </a:spcBef>
              <a:spcAft>
                <a:spcPct val="0"/>
              </a:spcAft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b="1" u="none">
                <a:latin typeface="Century Schoolbook" panose="02040604050505020304" pitchFamily="18" charset="0"/>
              </a:rPr>
              <a:t>4096</a:t>
            </a:r>
            <a:r>
              <a:rPr lang="en-US" altLang="en-US" sz="1400" u="none">
                <a:latin typeface="Century Schoolbook" panose="02040604050505020304" pitchFamily="18" charset="0"/>
              </a:rPr>
              <a:t>	 </a:t>
            </a:r>
            <a:r>
              <a:rPr lang="en-US" altLang="en-US" sz="1400" i="1" u="none">
                <a:latin typeface="Century Schoolbook" panose="02040604050505020304" pitchFamily="18" charset="0"/>
              </a:rPr>
              <a:t>J. Org. Chem.</a:t>
            </a:r>
            <a:r>
              <a:rPr lang="en-US" altLang="en-US" sz="1400" u="none">
                <a:latin typeface="Century Schoolbook" panose="02040604050505020304" pitchFamily="18" charset="0"/>
              </a:rPr>
              <a:t> </a:t>
            </a:r>
            <a:r>
              <a:rPr lang="en-US" altLang="en-US" sz="1400" b="1" u="none">
                <a:latin typeface="Century Schoolbook" panose="02040604050505020304" pitchFamily="18" charset="0"/>
              </a:rPr>
              <a:t>1994,</a:t>
            </a:r>
            <a:r>
              <a:rPr lang="en-US" altLang="en-US" sz="1400" u="none">
                <a:latin typeface="Century Schoolbook" panose="02040604050505020304" pitchFamily="18" charset="0"/>
              </a:rPr>
              <a:t> </a:t>
            </a:r>
            <a:r>
              <a:rPr lang="en-US" altLang="en-US" sz="1400" i="1" u="none">
                <a:latin typeface="Century Schoolbook" panose="02040604050505020304" pitchFamily="18" charset="0"/>
              </a:rPr>
              <a:t>59, </a:t>
            </a:r>
            <a:r>
              <a:rPr lang="en-US" altLang="en-US" sz="1400" u="none">
                <a:latin typeface="Century Schoolbook" panose="02040604050505020304" pitchFamily="18" charset="0"/>
              </a:rPr>
              <a:t>4096-4103</a:t>
            </a:r>
            <a:endParaRPr lang="en-US" altLang="en-US" sz="1400" b="1" u="none">
              <a:latin typeface="Century Schoolbook" panose="02040604050505020304" pitchFamily="18" charset="0"/>
            </a:endParaRPr>
          </a:p>
          <a:p>
            <a:endParaRPr lang="en-US" altLang="en-US" sz="1600" b="1" u="none"/>
          </a:p>
          <a:p>
            <a:pPr algn="ctr"/>
            <a:r>
              <a:rPr lang="en-US" altLang="en-US" sz="2000" u="none">
                <a:latin typeface="Century Schoolbook Bold" charset="0"/>
              </a:rPr>
              <a:t>A Practical Guide to First-Order Multiplet Analysis in</a:t>
            </a:r>
          </a:p>
          <a:p>
            <a:pPr algn="ctr"/>
            <a:r>
              <a:rPr lang="en-US" altLang="en-US" sz="2000" u="none" baseline="30000">
                <a:latin typeface="Century Schoolbook Bold" charset="0"/>
              </a:rPr>
              <a:t>1</a:t>
            </a:r>
            <a:r>
              <a:rPr lang="en-US" altLang="en-US" sz="2000" u="none">
                <a:latin typeface="Century Schoolbook Bold" charset="0"/>
              </a:rPr>
              <a:t>H NMR Spectroscopy</a:t>
            </a:r>
          </a:p>
          <a:p>
            <a:pPr algn="ctr"/>
            <a:endParaRPr lang="en-US" altLang="en-US" sz="1800" b="1" u="none">
              <a:latin typeface="Times" pitchFamily="2" charset="0"/>
            </a:endParaRPr>
          </a:p>
          <a:p>
            <a:pPr algn="ctr">
              <a:spcBef>
                <a:spcPts val="600"/>
              </a:spcBef>
            </a:pPr>
            <a:r>
              <a:rPr lang="en-US" altLang="en-US" sz="1600" u="none">
                <a:latin typeface="Century Schoolbook" panose="02040604050505020304" pitchFamily="18" charset="0"/>
              </a:rPr>
              <a:t>Thomas R. Hoye,* Paul R. Hanson,</a:t>
            </a:r>
            <a:r>
              <a:rPr lang="en-US" altLang="en-US" sz="1600" u="none" baseline="30000">
                <a:latin typeface="Century Schoolbook" panose="02040604050505020304" pitchFamily="18" charset="0"/>
              </a:rPr>
              <a:t>1a</a:t>
            </a:r>
            <a:r>
              <a:rPr lang="en-US" altLang="en-US" sz="1600" u="none">
                <a:latin typeface="Century Schoolbook" panose="02040604050505020304" pitchFamily="18" charset="0"/>
              </a:rPr>
              <a:t> and James R. Vyvyan</a:t>
            </a:r>
            <a:r>
              <a:rPr lang="en-US" altLang="en-US" sz="1600" u="none" baseline="30000">
                <a:latin typeface="Century Schoolbook" panose="02040604050505020304" pitchFamily="18" charset="0"/>
              </a:rPr>
              <a:t>1b</a:t>
            </a:r>
          </a:p>
          <a:p>
            <a:pPr algn="ctr">
              <a:spcBef>
                <a:spcPts val="600"/>
              </a:spcBef>
            </a:pPr>
            <a:endParaRPr lang="en-US" altLang="en-US" sz="1600" u="none" baseline="30000">
              <a:latin typeface="Century Schoolbook" panose="02040604050505020304" pitchFamily="18" charset="0"/>
            </a:endParaRPr>
          </a:p>
          <a:p>
            <a:pPr algn="ctr">
              <a:lnSpc>
                <a:spcPct val="70000"/>
              </a:lnSpc>
              <a:spcBef>
                <a:spcPts val="600"/>
              </a:spcBef>
            </a:pPr>
            <a:r>
              <a:rPr lang="en-US" altLang="en-US" sz="1400" i="1" u="none">
                <a:latin typeface="Century Schoolbook" panose="02040604050505020304" pitchFamily="18" charset="0"/>
              </a:rPr>
              <a:t>Department of Chemistry, University of Minnesota, Minneapolis, Minnesota  55455</a:t>
            </a:r>
          </a:p>
          <a:p>
            <a:pPr algn="ctr">
              <a:spcBef>
                <a:spcPts val="600"/>
              </a:spcBef>
            </a:pPr>
            <a:endParaRPr lang="en-US" altLang="en-US" sz="1400" i="1" u="none">
              <a:latin typeface="Century Schoolbook" panose="02040604050505020304" pitchFamily="18" charset="0"/>
            </a:endParaRPr>
          </a:p>
          <a:p>
            <a:pPr algn="ctr">
              <a:lnSpc>
                <a:spcPct val="30000"/>
              </a:lnSpc>
              <a:spcBef>
                <a:spcPts val="600"/>
              </a:spcBef>
            </a:pPr>
            <a:r>
              <a:rPr lang="en-US" altLang="en-US" sz="1400" i="1" u="none">
                <a:latin typeface="Century Schoolbook" panose="02040604050505020304" pitchFamily="18" charset="0"/>
              </a:rPr>
              <a:t>Received March 11, 1994</a:t>
            </a:r>
          </a:p>
          <a:p>
            <a:endParaRPr lang="en-US" altLang="en-US" sz="1600" i="1" u="none">
              <a:latin typeface="Century Schoolbook" panose="02040604050505020304" pitchFamily="18" charset="0"/>
            </a:endParaRPr>
          </a:p>
          <a:p>
            <a:pPr lvl="2"/>
            <a:r>
              <a:rPr lang="en-US" altLang="en-US" sz="1400" u="none">
                <a:latin typeface="Century Schoolbook" panose="02040604050505020304" pitchFamily="18" charset="0"/>
              </a:rPr>
              <a:t>The ability to deduce the proper set of coupling constant (J) values from a complex first-order multiplet in a </a:t>
            </a:r>
            <a:r>
              <a:rPr lang="en-US" altLang="en-US" sz="1400" u="none" baseline="30000">
                <a:latin typeface="Century Schoolbook" panose="02040604050505020304" pitchFamily="18" charset="0"/>
              </a:rPr>
              <a:t>1</a:t>
            </a:r>
            <a:r>
              <a:rPr lang="en-US" altLang="en-US" sz="1400" u="none">
                <a:latin typeface="Century Schoolbook" panose="02040604050505020304" pitchFamily="18" charset="0"/>
              </a:rPr>
              <a:t>H NMR spectrum is an extremely important asset.  This is particularly valuable to the task of assigning relative configurations among two or more stereocenters in a molecule.  Most books and treatises that deal with coupling constant analysis address the less useful operation of generating splitting trees to create the line pattern from a given set of J values.  Presented here are general and systematic protocols for the converse--i.e., for deducing the complete set of J values from the multiplet.  Two analytical methods (A. systematic analysis of line spacings and B. construction of what can be called inverted splitting trees) are presented first.  A reasonably thorough and systematic set of graphical representations of common doublet of doublets (dd's), ddd's, and dddd's are then presented.  These constitute a complementary method for identification of J's through visual pattern recognition.  These approaches are effective strategies for extraction of coupling constant values from even the most complex first-order multiplets.</a:t>
            </a:r>
            <a:endParaRPr lang="en-US" altLang="en-US" sz="1400" b="1" u="none">
              <a:latin typeface="Century Schoolbook" panose="02040604050505020304" pitchFamily="18" charset="0"/>
            </a:endParaRPr>
          </a:p>
          <a:p>
            <a:endParaRPr lang="en-US" altLang="en-US" sz="1400" u="none"/>
          </a:p>
        </p:txBody>
      </p:sp>
      <p:sp>
        <p:nvSpPr>
          <p:cNvPr id="1050628" name="Text Box 4">
            <a:extLst>
              <a:ext uri="{FF2B5EF4-FFF2-40B4-BE49-F238E27FC236}">
                <a16:creationId xmlns:a16="http://schemas.microsoft.com/office/drawing/2014/main" id="{7CF71514-C28B-34CB-AD9A-09EF8D80A4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3300" y="0"/>
            <a:ext cx="16716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016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75000"/>
              </a:spcBef>
              <a:defRPr/>
            </a:pPr>
            <a:r>
              <a:rPr lang="en-US" sz="1400" u="none">
                <a:solidFill>
                  <a:schemeClr val="folHlink"/>
                </a:solidFill>
                <a:latin typeface="Wingdings" charset="0"/>
                <a:ea typeface="ＭＳ Ｐゴシック" charset="0"/>
              </a:rPr>
              <a:t></a:t>
            </a:r>
            <a:r>
              <a:rPr lang="en-US" sz="1400" u="none">
                <a:solidFill>
                  <a:srgbClr val="D2D2D2"/>
                </a:solidFill>
                <a:latin typeface="Helvetica" charset="0"/>
                <a:ea typeface="ＭＳ Ｐゴシック" charset="0"/>
              </a:rPr>
              <a:t> </a:t>
            </a:r>
            <a:r>
              <a:rPr lang="en-US" sz="1200" u="none">
                <a:solidFill>
                  <a:srgbClr val="D2D2D2"/>
                </a:solidFill>
                <a:latin typeface="Helvetica" charset="0"/>
                <a:ea typeface="ＭＳ Ｐゴシック" charset="0"/>
              </a:rPr>
              <a:t>Spin-spin Coupling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650" name="Rectangle 2">
            <a:extLst>
              <a:ext uri="{FF2B5EF4-FFF2-40B4-BE49-F238E27FC236}">
                <a16:creationId xmlns:a16="http://schemas.microsoft.com/office/drawing/2014/main" id="{E852A3D2-F0A1-7396-8480-22266895CC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2000"/>
            <a:ext cx="10134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latin typeface="Helvetica" charset="0"/>
              <a:ea typeface="ＭＳ Ｐゴシック" charset="0"/>
            </a:endParaRPr>
          </a:p>
        </p:txBody>
      </p:sp>
      <p:pic>
        <p:nvPicPr>
          <p:cNvPr id="1051651" name="Picture 3">
            <a:extLst>
              <a:ext uri="{FF2B5EF4-FFF2-40B4-BE49-F238E27FC236}">
                <a16:creationId xmlns:a16="http://schemas.microsoft.com/office/drawing/2014/main" id="{0568E4D2-7C4B-3706-B3F5-C85D9965E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050" y="63500"/>
            <a:ext cx="6692900" cy="673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51652" name="Text Box 4">
            <a:extLst>
              <a:ext uri="{FF2B5EF4-FFF2-40B4-BE49-F238E27FC236}">
                <a16:creationId xmlns:a16="http://schemas.microsoft.com/office/drawing/2014/main" id="{C356DE6A-BFF8-D28E-F693-52F07EE0EC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3300" y="0"/>
            <a:ext cx="16875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016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75000"/>
              </a:spcBef>
              <a:defRPr/>
            </a:pPr>
            <a:r>
              <a:rPr lang="en-US" sz="1400" u="none">
                <a:solidFill>
                  <a:schemeClr val="folHlink"/>
                </a:solidFill>
                <a:latin typeface="Wingdings" charset="0"/>
                <a:ea typeface="ＭＳ Ｐゴシック" charset="0"/>
              </a:rPr>
              <a:t></a:t>
            </a:r>
            <a:r>
              <a:rPr lang="en-US" sz="1400" u="none">
                <a:solidFill>
                  <a:srgbClr val="D2D2D2"/>
                </a:solidFill>
                <a:latin typeface="Helvetica" charset="0"/>
                <a:ea typeface="ＭＳ Ｐゴシック" charset="0"/>
              </a:rPr>
              <a:t> </a:t>
            </a:r>
            <a:r>
              <a:rPr lang="en-US" sz="1200" u="none">
                <a:solidFill>
                  <a:srgbClr val="D2D2D2"/>
                </a:solidFill>
                <a:latin typeface="Helvetica" charset="0"/>
                <a:ea typeface="ＭＳ Ｐゴシック" charset="0"/>
              </a:rPr>
              <a:t>Spin-spin Coupling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2">
            <a:extLst>
              <a:ext uri="{FF2B5EF4-FFF2-40B4-BE49-F238E27FC236}">
                <a16:creationId xmlns:a16="http://schemas.microsoft.com/office/drawing/2014/main" id="{204F1408-87D2-FF7C-7801-75EDB86E0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914400"/>
            <a:ext cx="85725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2675" name="Rectangle 3">
            <a:extLst>
              <a:ext uri="{FF2B5EF4-FFF2-40B4-BE49-F238E27FC236}">
                <a16:creationId xmlns:a16="http://schemas.microsoft.com/office/drawing/2014/main" id="{66AE3841-807B-D8A0-742F-FB39B0D76A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Extracting Coupling Constants from </a:t>
            </a:r>
            <a:r>
              <a:rPr lang="en-US">
                <a:solidFill>
                  <a:srgbClr val="FFFF00"/>
                </a:solidFill>
                <a:cs typeface="+mj-cs"/>
              </a:rPr>
              <a:t>NMR Multiplets</a:t>
            </a:r>
            <a:r>
              <a:rPr lang="en-US">
                <a:cs typeface="+mj-cs"/>
              </a:rPr>
              <a:t>: An Addendum</a:t>
            </a:r>
          </a:p>
        </p:txBody>
      </p:sp>
      <p:sp>
        <p:nvSpPr>
          <p:cNvPr id="1052676" name="Rectangle 4">
            <a:extLst>
              <a:ext uri="{FF2B5EF4-FFF2-40B4-BE49-F238E27FC236}">
                <a16:creationId xmlns:a16="http://schemas.microsoft.com/office/drawing/2014/main" id="{0431B0B1-72EF-1528-57A4-1475036BDD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5410200"/>
            <a:ext cx="8915400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u="sng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800" u="none"/>
              <a:t>"A Practical Guide to First-Order Multiplet Analysis in </a:t>
            </a:r>
            <a:r>
              <a:rPr lang="en-US" altLang="en-US" sz="1800" u="none" baseline="30000"/>
              <a:t>1</a:t>
            </a:r>
            <a:r>
              <a:rPr lang="en-US" altLang="en-US" sz="1800" u="none"/>
              <a:t>H NMR Spectroscopy," </a:t>
            </a:r>
          </a:p>
          <a:p>
            <a:pPr algn="ctr"/>
            <a:r>
              <a:rPr lang="en-US" altLang="en-US" sz="1800" u="none"/>
              <a:t>Hoye, T. R.; Hanson, P. R.; Vyvyan, J. R. </a:t>
            </a:r>
            <a:r>
              <a:rPr lang="en-US" altLang="en-US" sz="1800" i="1" u="none"/>
              <a:t>J. Org. Chem.</a:t>
            </a:r>
            <a:r>
              <a:rPr lang="en-US" altLang="en-US" sz="1800" u="none"/>
              <a:t> </a:t>
            </a:r>
            <a:r>
              <a:rPr lang="en-US" altLang="en-US" sz="1800" b="1" u="none"/>
              <a:t>1994</a:t>
            </a:r>
            <a:r>
              <a:rPr lang="en-US" altLang="en-US" sz="1800" u="none"/>
              <a:t>, </a:t>
            </a:r>
            <a:r>
              <a:rPr lang="en-US" altLang="en-US" sz="1800" i="1" u="none"/>
              <a:t>59</a:t>
            </a:r>
            <a:r>
              <a:rPr lang="en-US" altLang="en-US" sz="1800" u="none"/>
              <a:t>, 4096-4103.</a:t>
            </a:r>
          </a:p>
          <a:p>
            <a:pPr algn="ctr"/>
            <a:endParaRPr lang="en-US" altLang="en-US" sz="1800" u="none"/>
          </a:p>
          <a:p>
            <a:pPr algn="ctr"/>
            <a:r>
              <a:rPr lang="en-US" altLang="en-US" sz="1800" u="none"/>
              <a:t>"A Method for Easily Determining Coupling Constants.  An Addendum to …" </a:t>
            </a:r>
          </a:p>
          <a:p>
            <a:pPr algn="ctr"/>
            <a:r>
              <a:rPr lang="en-US" altLang="en-US" sz="1800" u="none"/>
              <a:t>Hoye, T. R.; Zhao, H. </a:t>
            </a:r>
            <a:r>
              <a:rPr lang="en-US" altLang="en-US" sz="1800" i="1" u="none"/>
              <a:t>J. Org. Chem.</a:t>
            </a:r>
            <a:r>
              <a:rPr lang="en-US" altLang="en-US" sz="1800" u="none"/>
              <a:t> </a:t>
            </a:r>
            <a:r>
              <a:rPr lang="en-US" altLang="en-US" sz="1800" b="1" u="none"/>
              <a:t>2002</a:t>
            </a:r>
            <a:r>
              <a:rPr lang="en-US" altLang="en-US" sz="1800" u="none"/>
              <a:t>, </a:t>
            </a:r>
            <a:r>
              <a:rPr lang="en-US" altLang="en-US" sz="1800" i="1" u="none"/>
              <a:t>67</a:t>
            </a:r>
            <a:r>
              <a:rPr lang="en-US" altLang="en-US" sz="1800" u="none"/>
              <a:t>, 4014-4016.</a:t>
            </a:r>
          </a:p>
        </p:txBody>
      </p:sp>
      <p:sp>
        <p:nvSpPr>
          <p:cNvPr id="1052677" name="Rectangle 5">
            <a:extLst>
              <a:ext uri="{FF2B5EF4-FFF2-40B4-BE49-F238E27FC236}">
                <a16:creationId xmlns:a16="http://schemas.microsoft.com/office/drawing/2014/main" id="{952B25E7-57C0-49AE-DF61-1BA4581592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927100"/>
            <a:ext cx="457200" cy="457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latin typeface="Helvetica" charset="0"/>
              <a:ea typeface="ＭＳ Ｐゴシック" charset="0"/>
            </a:endParaRPr>
          </a:p>
        </p:txBody>
      </p:sp>
      <p:sp>
        <p:nvSpPr>
          <p:cNvPr id="1052678" name="Rectangle 6">
            <a:extLst>
              <a:ext uri="{FF2B5EF4-FFF2-40B4-BE49-F238E27FC236}">
                <a16:creationId xmlns:a16="http://schemas.microsoft.com/office/drawing/2014/main" id="{99A8D595-0E18-38ED-1B80-0151808AFD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22098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latin typeface="Helvetica" charset="0"/>
              <a:ea typeface="ＭＳ Ｐゴシック" charset="0"/>
            </a:endParaRPr>
          </a:p>
        </p:txBody>
      </p:sp>
      <p:sp>
        <p:nvSpPr>
          <p:cNvPr id="1052679" name="Rectangle 7">
            <a:extLst>
              <a:ext uri="{FF2B5EF4-FFF2-40B4-BE49-F238E27FC236}">
                <a16:creationId xmlns:a16="http://schemas.microsoft.com/office/drawing/2014/main" id="{C9C78ADC-2D79-F829-6DF2-39AD502BDE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938213"/>
            <a:ext cx="152400" cy="449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latin typeface="Helvetica" charset="0"/>
              <a:ea typeface="ＭＳ Ｐゴシック" charset="0"/>
            </a:endParaRPr>
          </a:p>
        </p:txBody>
      </p:sp>
      <p:sp>
        <p:nvSpPr>
          <p:cNvPr id="1052680" name="Rectangle 8">
            <a:extLst>
              <a:ext uri="{FF2B5EF4-FFF2-40B4-BE49-F238E27FC236}">
                <a16:creationId xmlns:a16="http://schemas.microsoft.com/office/drawing/2014/main" id="{2E98016D-6CFB-9043-3693-1200616E2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0" y="914400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latin typeface="Helvetica" charset="0"/>
              <a:ea typeface="ＭＳ Ｐゴシック" charset="0"/>
            </a:endParaRPr>
          </a:p>
        </p:txBody>
      </p:sp>
      <p:sp>
        <p:nvSpPr>
          <p:cNvPr id="1052681" name="Rectangle 9">
            <a:extLst>
              <a:ext uri="{FF2B5EF4-FFF2-40B4-BE49-F238E27FC236}">
                <a16:creationId xmlns:a16="http://schemas.microsoft.com/office/drawing/2014/main" id="{A8B4339C-B147-F42B-0CA7-1A155B3D0B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914400"/>
            <a:ext cx="1219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latin typeface="Helvetica" charset="0"/>
              <a:ea typeface="ＭＳ Ｐゴシック" charset="0"/>
            </a:endParaRPr>
          </a:p>
        </p:txBody>
      </p:sp>
      <p:sp>
        <p:nvSpPr>
          <p:cNvPr id="1052682" name="Text Box 10">
            <a:extLst>
              <a:ext uri="{FF2B5EF4-FFF2-40B4-BE49-F238E27FC236}">
                <a16:creationId xmlns:a16="http://schemas.microsoft.com/office/drawing/2014/main" id="{E160820A-66EC-F972-2E48-A5ED1CCD9E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3300" y="0"/>
            <a:ext cx="16875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016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75000"/>
              </a:spcBef>
              <a:defRPr/>
            </a:pPr>
            <a:r>
              <a:rPr lang="en-US" sz="1400" u="none">
                <a:solidFill>
                  <a:schemeClr val="folHlink"/>
                </a:solidFill>
                <a:latin typeface="Wingdings" charset="0"/>
                <a:ea typeface="ＭＳ Ｐゴシック" charset="0"/>
              </a:rPr>
              <a:t></a:t>
            </a:r>
            <a:r>
              <a:rPr lang="en-US" sz="1400" u="none">
                <a:solidFill>
                  <a:srgbClr val="D2D2D2"/>
                </a:solidFill>
                <a:latin typeface="Helvetica" charset="0"/>
                <a:ea typeface="ＭＳ Ｐゴシック" charset="0"/>
              </a:rPr>
              <a:t> </a:t>
            </a:r>
            <a:r>
              <a:rPr lang="en-US" sz="1200" u="none">
                <a:solidFill>
                  <a:srgbClr val="D2D2D2"/>
                </a:solidFill>
                <a:latin typeface="Helvetica" charset="0"/>
                <a:ea typeface="ＭＳ Ｐゴシック" charset="0"/>
              </a:rPr>
              <a:t>Spin-spin Coupling</a:t>
            </a:r>
          </a:p>
        </p:txBody>
      </p:sp>
      <p:pic>
        <p:nvPicPr>
          <p:cNvPr id="1052683" name="Picture 11">
            <a:extLst>
              <a:ext uri="{FF2B5EF4-FFF2-40B4-BE49-F238E27FC236}">
                <a16:creationId xmlns:a16="http://schemas.microsoft.com/office/drawing/2014/main" id="{94222A01-F94D-3AB5-4D48-1DD5F1A5E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135063"/>
            <a:ext cx="5145088" cy="183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016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52684" name="Text Box 12">
            <a:extLst>
              <a:ext uri="{FF2B5EF4-FFF2-40B4-BE49-F238E27FC236}">
                <a16:creationId xmlns:a16="http://schemas.microsoft.com/office/drawing/2014/main" id="{3F5145DB-8098-A855-279C-5FE86AB408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572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016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u="none">
                <a:solidFill>
                  <a:schemeClr val="accent1"/>
                </a:solidFill>
                <a:latin typeface="Helvetica" charset="0"/>
                <a:ea typeface="ＭＳ Ｐゴシック" charset="0"/>
              </a:rPr>
              <a:t>H</a:t>
            </a:r>
            <a:endParaRPr lang="en-US" sz="1800">
              <a:latin typeface="Helvetica" charset="0"/>
              <a:ea typeface="ＭＳ Ｐゴシック" charset="0"/>
            </a:endParaRPr>
          </a:p>
        </p:txBody>
      </p:sp>
      <p:sp>
        <p:nvSpPr>
          <p:cNvPr id="1052685" name="Text Box 13">
            <a:extLst>
              <a:ext uri="{FF2B5EF4-FFF2-40B4-BE49-F238E27FC236}">
                <a16:creationId xmlns:a16="http://schemas.microsoft.com/office/drawing/2014/main" id="{1043DABB-EE13-8E56-5818-DDE511FEA8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4572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016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u="none">
                <a:solidFill>
                  <a:schemeClr val="accent2"/>
                </a:solidFill>
                <a:latin typeface="Helvetica" charset="0"/>
                <a:ea typeface="ＭＳ Ｐゴシック" charset="0"/>
              </a:rPr>
              <a:t>H</a:t>
            </a:r>
            <a:endParaRPr lang="en-US" sz="1800">
              <a:latin typeface="Helvetica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3698" name="Picture 2">
            <a:extLst>
              <a:ext uri="{FF2B5EF4-FFF2-40B4-BE49-F238E27FC236}">
                <a16:creationId xmlns:a16="http://schemas.microsoft.com/office/drawing/2014/main" id="{C27BA855-A215-6917-6AFD-3101815F1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2325" r="8601" b="40302"/>
          <a:stretch>
            <a:fillRect/>
          </a:stretch>
        </p:blipFill>
        <p:spPr bwMode="auto">
          <a:xfrm>
            <a:off x="0" y="0"/>
            <a:ext cx="10287000" cy="665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53699" name="Text Box 3">
            <a:extLst>
              <a:ext uri="{FF2B5EF4-FFF2-40B4-BE49-F238E27FC236}">
                <a16:creationId xmlns:a16="http://schemas.microsoft.com/office/drawing/2014/main" id="{463BF9D5-5B0A-3155-B215-A4C30B37A6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8538" y="0"/>
            <a:ext cx="16716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016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75000"/>
              </a:spcBef>
              <a:defRPr/>
            </a:pPr>
            <a:r>
              <a:rPr lang="en-US" sz="1400" u="none">
                <a:solidFill>
                  <a:schemeClr val="folHlink"/>
                </a:solidFill>
                <a:latin typeface="Wingdings" charset="0"/>
                <a:ea typeface="ＭＳ Ｐゴシック" charset="0"/>
              </a:rPr>
              <a:t></a:t>
            </a:r>
            <a:r>
              <a:rPr lang="en-US" sz="1400" u="none">
                <a:solidFill>
                  <a:srgbClr val="D2D2D2"/>
                </a:solidFill>
                <a:latin typeface="Helvetica" charset="0"/>
                <a:ea typeface="ＭＳ Ｐゴシック" charset="0"/>
              </a:rPr>
              <a:t> </a:t>
            </a:r>
            <a:r>
              <a:rPr lang="en-US" sz="1200" u="none">
                <a:solidFill>
                  <a:srgbClr val="D2D2D2"/>
                </a:solidFill>
                <a:latin typeface="Helvetica" charset="0"/>
                <a:ea typeface="ＭＳ Ｐゴシック" charset="0"/>
              </a:rPr>
              <a:t>Spin-spin Coupling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22" name="Picture 2">
            <a:extLst>
              <a:ext uri="{FF2B5EF4-FFF2-40B4-BE49-F238E27FC236}">
                <a16:creationId xmlns:a16="http://schemas.microsoft.com/office/drawing/2014/main" id="{A20CFBCD-565A-7CAE-E274-196358F82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9753600" cy="557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016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54723" name="Rectangle 3">
            <a:extLst>
              <a:ext uri="{FF2B5EF4-FFF2-40B4-BE49-F238E27FC236}">
                <a16:creationId xmlns:a16="http://schemas.microsoft.com/office/drawing/2014/main" id="{D1E76985-6459-5D67-9A67-55FA7E2277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First (of Two) Steps to Identify all J</a:t>
            </a:r>
            <a:r>
              <a:rPr lang="ja-JP" altLang="en-US">
                <a:latin typeface="Arial" panose="020B0604020202020204" pitchFamily="34" charset="0"/>
              </a:rPr>
              <a:t>’</a:t>
            </a:r>
            <a:r>
              <a:rPr lang="en-US" altLang="ja-JP"/>
              <a:t>s in a Multiplet</a:t>
            </a:r>
            <a:endParaRPr lang="en-US" altLang="en-US"/>
          </a:p>
        </p:txBody>
      </p:sp>
      <p:sp>
        <p:nvSpPr>
          <p:cNvPr id="1054724" name="Text Box 4">
            <a:extLst>
              <a:ext uri="{FF2B5EF4-FFF2-40B4-BE49-F238E27FC236}">
                <a16:creationId xmlns:a16="http://schemas.microsoft.com/office/drawing/2014/main" id="{5AE0688B-6A78-FC67-D9B6-CA8C3E37C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95400"/>
            <a:ext cx="9601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FEFF7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60000"/>
              </a:lnSpc>
              <a:defRPr/>
            </a:pPr>
            <a:r>
              <a:rPr lang="en-US" sz="2000" u="none" dirty="0">
                <a:solidFill>
                  <a:schemeClr val="accent1"/>
                </a:solidFill>
                <a:latin typeface="Helvetica" charset="0"/>
                <a:ea typeface="ＭＳ Ｐゴシック" charset="0"/>
              </a:rPr>
              <a:t>1.</a:t>
            </a:r>
            <a:r>
              <a:rPr lang="en-US" sz="2000" u="none" dirty="0">
                <a:latin typeface="Helvetica" charset="0"/>
                <a:ea typeface="ＭＳ Ｐゴシック" charset="0"/>
              </a:rPr>
              <a:t> Assign each peak in the multiplet one or more </a:t>
            </a:r>
            <a:r>
              <a:rPr lang="en-US" sz="2000" u="none" dirty="0">
                <a:solidFill>
                  <a:schemeClr val="bg2">
                    <a:lumMod val="60000"/>
                    <a:lumOff val="40000"/>
                  </a:schemeClr>
                </a:solidFill>
                <a:latin typeface="Helvetica" charset="0"/>
                <a:ea typeface="ＭＳ Ｐゴシック" charset="0"/>
              </a:rPr>
              <a:t>component numbers </a:t>
            </a:r>
          </a:p>
          <a:p>
            <a:pPr>
              <a:lnSpc>
                <a:spcPct val="140000"/>
              </a:lnSpc>
              <a:defRPr/>
            </a:pPr>
            <a:r>
              <a:rPr lang="en-US" sz="2000" u="none" dirty="0">
                <a:latin typeface="Helvetica" charset="0"/>
                <a:ea typeface="ＭＳ Ｐゴシック" charset="0"/>
              </a:rPr>
              <a:t>from </a:t>
            </a:r>
            <a:r>
              <a:rPr lang="en-US" sz="2000" u="none" dirty="0">
                <a:solidFill>
                  <a:srgbClr val="FFFF33"/>
                </a:solidFill>
                <a:latin typeface="Helvetica" charset="0"/>
                <a:ea typeface="ＭＳ Ｐゴシック" charset="0"/>
              </a:rPr>
              <a:t>1</a:t>
            </a:r>
            <a:r>
              <a:rPr lang="en-US" sz="2000" u="none" dirty="0">
                <a:latin typeface="Helvetica" charset="0"/>
                <a:ea typeface="ＭＳ Ｐゴシック" charset="0"/>
              </a:rPr>
              <a:t> to</a:t>
            </a:r>
            <a:r>
              <a:rPr lang="en-US" sz="2000" u="none" dirty="0">
                <a:solidFill>
                  <a:srgbClr val="0080FF"/>
                </a:solidFill>
                <a:latin typeface="Helvetica" charset="0"/>
                <a:ea typeface="ＭＳ Ｐゴシック" charset="0"/>
              </a:rPr>
              <a:t> 2</a:t>
            </a:r>
            <a:r>
              <a:rPr lang="en-US" sz="2000" u="none" baseline="30000" dirty="0">
                <a:solidFill>
                  <a:srgbClr val="0080FF"/>
                </a:solidFill>
                <a:latin typeface="Helvetica" charset="0"/>
                <a:ea typeface="ＭＳ Ｐゴシック" charset="0"/>
              </a:rPr>
              <a:t>n</a:t>
            </a:r>
            <a:r>
              <a:rPr lang="en-US" sz="2000" u="none" dirty="0">
                <a:latin typeface="Helvetica" charset="0"/>
                <a:ea typeface="ＭＳ Ｐゴシック" charset="0"/>
              </a:rPr>
              <a:t> (arbitrarily) from left to right by analogy to the examples shown below.</a:t>
            </a:r>
            <a:endParaRPr lang="en-US" sz="2000" u="none" dirty="0">
              <a:latin typeface="Times" charset="0"/>
              <a:ea typeface="ＭＳ Ｐゴシック" charset="0"/>
            </a:endParaRPr>
          </a:p>
        </p:txBody>
      </p:sp>
      <p:sp>
        <p:nvSpPr>
          <p:cNvPr id="1054725" name="Text Box 5">
            <a:extLst>
              <a:ext uri="{FF2B5EF4-FFF2-40B4-BE49-F238E27FC236}">
                <a16:creationId xmlns:a16="http://schemas.microsoft.com/office/drawing/2014/main" id="{35916735-8D26-DE4A-A475-274007220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3300" y="0"/>
            <a:ext cx="16716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016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75000"/>
              </a:spcBef>
              <a:defRPr/>
            </a:pPr>
            <a:r>
              <a:rPr lang="en-US" sz="1400" u="none">
                <a:solidFill>
                  <a:schemeClr val="folHlink"/>
                </a:solidFill>
                <a:latin typeface="Wingdings" charset="0"/>
                <a:ea typeface="ＭＳ Ｐゴシック" charset="0"/>
              </a:rPr>
              <a:t></a:t>
            </a:r>
            <a:r>
              <a:rPr lang="en-US" sz="1400" u="none">
                <a:solidFill>
                  <a:srgbClr val="D2D2D2"/>
                </a:solidFill>
                <a:latin typeface="Helvetica" charset="0"/>
                <a:ea typeface="ＭＳ Ｐゴシック" charset="0"/>
              </a:rPr>
              <a:t> </a:t>
            </a:r>
            <a:r>
              <a:rPr lang="en-US" sz="1200" u="none">
                <a:solidFill>
                  <a:srgbClr val="D2D2D2"/>
                </a:solidFill>
                <a:latin typeface="Helvetica" charset="0"/>
                <a:ea typeface="ＭＳ Ｐゴシック" charset="0"/>
              </a:rPr>
              <a:t>Spin-spin Coupling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icrosoft Office 98">
  <a:themeElements>
    <a:clrScheme name="">
      <a:dk1>
        <a:srgbClr val="00BF00"/>
      </a:dk1>
      <a:lt1>
        <a:srgbClr val="FFFFFF"/>
      </a:lt1>
      <a:dk2>
        <a:srgbClr val="000000"/>
      </a:dk2>
      <a:lt2>
        <a:srgbClr val="FFFFFF"/>
      </a:lt2>
      <a:accent1>
        <a:srgbClr val="FFFF00"/>
      </a:accent1>
      <a:accent2>
        <a:srgbClr val="FF6600"/>
      </a:accent2>
      <a:accent3>
        <a:srgbClr val="AAAAAA"/>
      </a:accent3>
      <a:accent4>
        <a:srgbClr val="DADADA"/>
      </a:accent4>
      <a:accent5>
        <a:srgbClr val="FFFFAA"/>
      </a:accent5>
      <a:accent6>
        <a:srgbClr val="E75C00"/>
      </a:accent6>
      <a:hlink>
        <a:srgbClr val="FF3FFF"/>
      </a:hlink>
      <a:folHlink>
        <a:srgbClr val="007FFF"/>
      </a:folHlink>
    </a:clrScheme>
    <a:fontScheme name="Microsoft Office 98">
      <a:majorFont>
        <a:latin typeface="Helvetica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1016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500" b="0" i="0" u="none" strike="noStrike" cap="none" normalizeH="0" baseline="0">
            <a:ln>
              <a:noFill/>
            </a:ln>
            <a:solidFill>
              <a:srgbClr val="00BF00"/>
            </a:solidFill>
            <a:effectLst/>
            <a:latin typeface="Helvetic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1016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500" b="0" i="0" u="none" strike="noStrike" cap="none" normalizeH="0" baseline="0">
            <a:ln>
              <a:noFill/>
            </a:ln>
            <a:solidFill>
              <a:srgbClr val="00BF00"/>
            </a:solidFill>
            <a:effectLst/>
            <a:latin typeface="Helvetica" charset="0"/>
            <a:ea typeface="ＭＳ Ｐゴシック" charset="0"/>
          </a:defRPr>
        </a:defPPr>
      </a:lstStyle>
    </a:lnDef>
  </a:objectDefaults>
  <a:extraClrSchemeLst>
    <a:extraClrScheme>
      <a:clrScheme name="Microsoft Office 98 1">
        <a:dk1>
          <a:srgbClr val="33CC33"/>
        </a:dk1>
        <a:lt1>
          <a:srgbClr val="FFFFFF"/>
        </a:lt1>
        <a:dk2>
          <a:srgbClr val="000000"/>
        </a:dk2>
        <a:lt2>
          <a:srgbClr val="FFFFFF"/>
        </a:lt2>
        <a:accent1>
          <a:srgbClr val="FFFF33"/>
        </a:accent1>
        <a:accent2>
          <a:srgbClr val="FF6600"/>
        </a:accent2>
        <a:accent3>
          <a:srgbClr val="AAAAAA"/>
        </a:accent3>
        <a:accent4>
          <a:srgbClr val="DADADA"/>
        </a:accent4>
        <a:accent5>
          <a:srgbClr val="FFFFAD"/>
        </a:accent5>
        <a:accent6>
          <a:srgbClr val="E75C00"/>
        </a:accent6>
        <a:hlink>
          <a:srgbClr val="FF00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1731</Words>
  <Application>Microsoft Macintosh PowerPoint</Application>
  <PresentationFormat>35mm Slides</PresentationFormat>
  <Paragraphs>158</Paragraphs>
  <Slides>25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Helvetica</vt:lpstr>
      <vt:lpstr>ＭＳ Ｐゴシック</vt:lpstr>
      <vt:lpstr>Arial</vt:lpstr>
      <vt:lpstr>Times</vt:lpstr>
      <vt:lpstr>Wingdings</vt:lpstr>
      <vt:lpstr>Symbol</vt:lpstr>
      <vt:lpstr>Century Schoolbook</vt:lpstr>
      <vt:lpstr>Century Schoolbook Bold</vt:lpstr>
      <vt:lpstr>Microsoft Office 98</vt:lpstr>
      <vt:lpstr>Microsoft Excel Worksheet</vt:lpstr>
      <vt:lpstr>Introductory NMR 101</vt:lpstr>
      <vt:lpstr>Karplus (Garbisch) Relationships: Correlation of Magnitude of J Value w/ Geometry </vt:lpstr>
      <vt:lpstr>Karplus (Garbisch) Relationships: Actually, an Array of Curves</vt:lpstr>
      <vt:lpstr>Use of Coupling Constant Data to Guide Stereochemical Assignments</vt:lpstr>
      <vt:lpstr>Extracting Coupling Constants from First Order Multiplets</vt:lpstr>
      <vt:lpstr>PowerPoint Presentation</vt:lpstr>
      <vt:lpstr>Extracting Coupling Constants from NMR Multiplets: An Addendum</vt:lpstr>
      <vt:lpstr>PowerPoint Presentation</vt:lpstr>
      <vt:lpstr>First (of Two) Steps to Identify all J’s in a Multiplet</vt:lpstr>
      <vt:lpstr>PowerPoint Presentation</vt:lpstr>
      <vt:lpstr>Application to a dddd (24 = 16)</vt:lpstr>
      <vt:lpstr>PowerPoint Presentation</vt:lpstr>
      <vt:lpstr>Application to a dddd (24 = 16)</vt:lpstr>
      <vt:lpstr>PowerPoint Presentation</vt:lpstr>
      <vt:lpstr>Application to a dddd (24 = 16)</vt:lpstr>
      <vt:lpstr>Assigning Component #’s is Harder for Some Multiplets (e.g., dddddd)</vt:lpstr>
      <vt:lpstr>Resolution Enhancement: Relative Line Intensity Now Easier</vt:lpstr>
      <vt:lpstr>Splitting Tree: to Confirm the Assignments</vt:lpstr>
      <vt:lpstr>Spiruchostatins A and B: A Challenging Opportunity to Test the Method</vt:lpstr>
      <vt:lpstr>Strategies for Ferreting Out the Js</vt:lpstr>
      <vt:lpstr>Variable Temperature NMR</vt:lpstr>
      <vt:lpstr>Resolution Enhancement Gives Critical 3’’’-H (ddddd) Js</vt:lpstr>
      <vt:lpstr>Resolution Enhancement (cont’d)</vt:lpstr>
      <vt:lpstr>Overcome Peak Overlap by Mixed Solvent ( 17 % Benzene-d6 in CDCl3)</vt:lpstr>
      <vt:lpstr>PowerPoint Presentation</vt:lpstr>
    </vt:vector>
  </TitlesOfParts>
  <Company>Thomas R. Hoye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Introductory NMR 101</dc:title>
  <cp:lastModifiedBy>Thomas R Hoye</cp:lastModifiedBy>
  <cp:revision>20</cp:revision>
  <dcterms:modified xsi:type="dcterms:W3CDTF">2022-10-18T19:57:33Z</dcterms:modified>
</cp:coreProperties>
</file>